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 id="279" r:id="rId23"/>
    <p:sldId id="281" r:id="rId24"/>
    <p:sldId id="282" r:id="rId25"/>
    <p:sldId id="283" r:id="rId26"/>
    <p:sldId id="284" r:id="rId27"/>
  </p:sldIdLst>
  <p:sldSz cx="18288000" cy="10287000"/>
  <p:notesSz cx="6858000" cy="9144000"/>
  <p:embeddedFontLst>
    <p:embeddedFont>
      <p:font typeface="Calibri" pitchFamily="34" charset="0"/>
      <p:regular r:id="rId29"/>
      <p:bold r:id="rId30"/>
      <p:italic r:id="rId31"/>
      <p:boldItalic r:id="rId32"/>
    </p:embeddedFont>
    <p:embeddedFont>
      <p:font typeface="Montserrat Bold" charset="0"/>
      <p:regular r:id="rId33"/>
      <p:bold r:id="rId34"/>
    </p:embeddedFont>
    <p:embeddedFont>
      <p:font typeface="Arimo Bold" charset="0"/>
      <p:regular r:id="rId35"/>
      <p:bold r:id="rId36"/>
    </p:embeddedFont>
    <p:embeddedFont>
      <p:font typeface="Arimo" charset="0"/>
      <p:regular r:id="rId37"/>
    </p:embeddedFont>
    <p:embeddedFont>
      <p:font typeface="Nunito" charset="0"/>
      <p:regular r:id="rId38"/>
      <p:bold r:id="rId39"/>
      <p:italic r:id="rId40"/>
      <p:boldItalic r:id="rId41"/>
    </p:embeddedFont>
    <p:embeddedFont>
      <p:font typeface="Constantia" pitchFamily="18" charset="0"/>
      <p:regular r:id="rId42"/>
      <p:bold r:id="rId43"/>
      <p:italic r:id="rId44"/>
      <p:boldItalic r:id="rId45"/>
    </p:embeddedFont>
    <p:embeddedFont>
      <p:font typeface="Tahoma" pitchFamily="34" charset="0"/>
      <p:regular r:id="rId46"/>
      <p:bold r:id="rId47"/>
    </p:embeddedFont>
    <p:embeddedFont>
      <p:font typeface="Wingdings 2" pitchFamily="18" charset="2"/>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7" autoAdjust="0"/>
    <p:restoredTop sz="94630" autoAdjust="0"/>
  </p:normalViewPr>
  <p:slideViewPr>
    <p:cSldViewPr>
      <p:cViewPr varScale="1">
        <p:scale>
          <a:sx n="49" d="100"/>
          <a:sy n="49" d="100"/>
        </p:scale>
        <p:origin x="-57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71D101-1B9D-4002-BFD0-37343E6C26B2}" type="datetimeFigureOut">
              <a:rPr lang="en-US" smtClean="0"/>
              <a:t>2/6/2025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19339F-C4D7-4FED-B036-C9D1A5C2F35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9339F-C4D7-4FED-B036-C9D1A5C2F35B}" type="slidenum">
              <a:rPr lang="en-US" smtClean="0"/>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1.jpe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12330" r="-5247" b="-12330"/>
            </a:stretch>
          </a:blipFill>
        </p:spPr>
        <p:txBody>
          <a:bodyPr/>
          <a:lstStyle/>
          <a:p>
            <a:endParaRPr lang="en-US"/>
          </a:p>
        </p:txBody>
      </p:sp>
      <p:sp>
        <p:nvSpPr>
          <p:cNvPr id="3" name="Freeform 3"/>
          <p:cNvSpPr/>
          <p:nvPr/>
        </p:nvSpPr>
        <p:spPr>
          <a:xfrm>
            <a:off x="1748483" y="2284727"/>
            <a:ext cx="14303917" cy="7191692"/>
          </a:xfrm>
          <a:custGeom>
            <a:avLst/>
            <a:gdLst/>
            <a:ahLst/>
            <a:cxnLst/>
            <a:rect l="l" t="t" r="r" b="b"/>
            <a:pathLst>
              <a:path w="14303917" h="7191692">
                <a:moveTo>
                  <a:pt x="0" y="0"/>
                </a:moveTo>
                <a:lnTo>
                  <a:pt x="14303917" y="0"/>
                </a:lnTo>
                <a:lnTo>
                  <a:pt x="14303917" y="7191692"/>
                </a:lnTo>
                <a:lnTo>
                  <a:pt x="0" y="719169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Freeform 4"/>
          <p:cNvSpPr/>
          <p:nvPr/>
        </p:nvSpPr>
        <p:spPr>
          <a:xfrm>
            <a:off x="0" y="-436545"/>
            <a:ext cx="3546497" cy="3546497"/>
          </a:xfrm>
          <a:custGeom>
            <a:avLst/>
            <a:gdLst/>
            <a:ahLst/>
            <a:cxnLst/>
            <a:rect l="l" t="t" r="r" b="b"/>
            <a:pathLst>
              <a:path w="3546497" h="3546497">
                <a:moveTo>
                  <a:pt x="0" y="0"/>
                </a:moveTo>
                <a:lnTo>
                  <a:pt x="3546497" y="0"/>
                </a:lnTo>
                <a:lnTo>
                  <a:pt x="3546497" y="3546497"/>
                </a:lnTo>
                <a:lnTo>
                  <a:pt x="0" y="3546497"/>
                </a:lnTo>
                <a:lnTo>
                  <a:pt x="0" y="0"/>
                </a:lnTo>
                <a:close/>
              </a:path>
            </a:pathLst>
          </a:custGeom>
          <a:blipFill>
            <a:blip r:embed="rId5"/>
            <a:stretch>
              <a:fillRect/>
            </a:stretch>
          </a:blipFill>
        </p:spPr>
        <p:txBody>
          <a:bodyPr/>
          <a:lstStyle/>
          <a:p>
            <a:endParaRPr lang="en-US"/>
          </a:p>
        </p:txBody>
      </p:sp>
      <p:sp>
        <p:nvSpPr>
          <p:cNvPr id="5" name="Freeform 5"/>
          <p:cNvSpPr/>
          <p:nvPr/>
        </p:nvSpPr>
        <p:spPr>
          <a:xfrm>
            <a:off x="12707955" y="-436545"/>
            <a:ext cx="5580045" cy="5580045"/>
          </a:xfrm>
          <a:custGeom>
            <a:avLst/>
            <a:gdLst/>
            <a:ahLst/>
            <a:cxnLst/>
            <a:rect l="l" t="t" r="r" b="b"/>
            <a:pathLst>
              <a:path w="5580045" h="5580045">
                <a:moveTo>
                  <a:pt x="0" y="0"/>
                </a:moveTo>
                <a:lnTo>
                  <a:pt x="5580045" y="0"/>
                </a:lnTo>
                <a:lnTo>
                  <a:pt x="5580045" y="5580045"/>
                </a:lnTo>
                <a:lnTo>
                  <a:pt x="0" y="5580045"/>
                </a:lnTo>
                <a:lnTo>
                  <a:pt x="0" y="0"/>
                </a:lnTo>
                <a:close/>
              </a:path>
            </a:pathLst>
          </a:custGeom>
          <a:blipFill>
            <a:blip r:embed="rId6">
              <a:alphaModFix amt="9999"/>
            </a:blip>
            <a:stretch>
              <a:fillRect/>
            </a:stretch>
          </a:blipFill>
        </p:spPr>
        <p:txBody>
          <a:bodyPr/>
          <a:lstStyle/>
          <a:p>
            <a:endParaRPr lang="en-US"/>
          </a:p>
        </p:txBody>
      </p:sp>
      <p:sp>
        <p:nvSpPr>
          <p:cNvPr id="6" name="TextBox 6"/>
          <p:cNvSpPr txBox="1"/>
          <p:nvPr/>
        </p:nvSpPr>
        <p:spPr>
          <a:xfrm>
            <a:off x="-1558439" y="3922369"/>
            <a:ext cx="20917760" cy="2308911"/>
          </a:xfrm>
          <a:prstGeom prst="rect">
            <a:avLst/>
          </a:prstGeom>
        </p:spPr>
        <p:txBody>
          <a:bodyPr lIns="0" tIns="0" rIns="0" bIns="0" rtlCol="0" anchor="t">
            <a:spAutoFit/>
          </a:bodyPr>
          <a:lstStyle/>
          <a:p>
            <a:pPr algn="ctr">
              <a:lnSpc>
                <a:spcPts val="9237"/>
              </a:lnSpc>
              <a:spcBef>
                <a:spcPct val="0"/>
              </a:spcBef>
            </a:pPr>
            <a:r>
              <a:rPr lang="en-US" sz="6597" b="1" dirty="0">
                <a:solidFill>
                  <a:schemeClr val="accent1">
                    <a:lumMod val="75000"/>
                  </a:schemeClr>
                </a:solidFill>
                <a:latin typeface="Montserrat Bold"/>
                <a:ea typeface="Montserrat Bold"/>
                <a:cs typeface="Montserrat Bold"/>
                <a:sym typeface="Montserrat Bold"/>
              </a:rPr>
              <a:t>THE INDISPENSABLE POWER OF COLLABORATION</a:t>
            </a:r>
          </a:p>
        </p:txBody>
      </p:sp>
      <p:sp>
        <p:nvSpPr>
          <p:cNvPr id="7" name="TextBox 7"/>
          <p:cNvSpPr txBox="1"/>
          <p:nvPr/>
        </p:nvSpPr>
        <p:spPr>
          <a:xfrm>
            <a:off x="6391892" y="6944507"/>
            <a:ext cx="4590514" cy="514348"/>
          </a:xfrm>
          <a:prstGeom prst="rect">
            <a:avLst/>
          </a:prstGeom>
        </p:spPr>
        <p:txBody>
          <a:bodyPr lIns="0" tIns="0" rIns="0" bIns="0" rtlCol="0" anchor="t">
            <a:spAutoFit/>
          </a:bodyPr>
          <a:lstStyle/>
          <a:p>
            <a:pPr algn="ctr">
              <a:lnSpc>
                <a:spcPts val="4200"/>
              </a:lnSpc>
              <a:spcBef>
                <a:spcPct val="0"/>
              </a:spcBef>
            </a:pPr>
            <a:r>
              <a:rPr lang="en-US" sz="3000" b="1" dirty="0">
                <a:solidFill>
                  <a:schemeClr val="accent1">
                    <a:lumMod val="75000"/>
                  </a:schemeClr>
                </a:solidFill>
                <a:latin typeface="Montserrat Bold"/>
                <a:ea typeface="Montserrat Bold"/>
                <a:cs typeface="Montserrat Bold"/>
                <a:sym typeface="Montserrat Bold"/>
              </a:rPr>
              <a:t>Femi B </a:t>
            </a:r>
            <a:r>
              <a:rPr lang="en-US" sz="3000" b="1" dirty="0" err="1">
                <a:solidFill>
                  <a:schemeClr val="accent1">
                    <a:lumMod val="75000"/>
                  </a:schemeClr>
                </a:solidFill>
                <a:latin typeface="Montserrat Bold"/>
                <a:ea typeface="Montserrat Bold"/>
                <a:cs typeface="Montserrat Bold"/>
                <a:sym typeface="Montserrat Bold"/>
              </a:rPr>
              <a:t>Adeleye</a:t>
            </a:r>
            <a:r>
              <a:rPr lang="en-US" sz="3000" b="1" dirty="0">
                <a:solidFill>
                  <a:schemeClr val="accent1">
                    <a:lumMod val="75000"/>
                  </a:schemeClr>
                </a:solidFill>
                <a:latin typeface="Montserrat Bold"/>
                <a:ea typeface="Montserrat Bold"/>
                <a:cs typeface="Montserrat Bold"/>
                <a:sym typeface="Montserrat Bold"/>
              </a:rPr>
              <a:t>, PhD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1117" t="-9350" r="-4130" b="-15309"/>
            </a:stretch>
          </a:blipFill>
        </p:spPr>
        <p:txBody>
          <a:bodyPr/>
          <a:lstStyle/>
          <a:p>
            <a:endParaRPr lang="en-US"/>
          </a:p>
        </p:txBody>
      </p:sp>
      <p:grpSp>
        <p:nvGrpSpPr>
          <p:cNvPr id="3" name="Group 3"/>
          <p:cNvGrpSpPr/>
          <p:nvPr/>
        </p:nvGrpSpPr>
        <p:grpSpPr>
          <a:xfrm>
            <a:off x="0" y="8870597"/>
            <a:ext cx="18288000" cy="1416403"/>
            <a:chOff x="0" y="0"/>
            <a:chExt cx="24384000" cy="1888537"/>
          </a:xfrm>
        </p:grpSpPr>
        <p:pic>
          <p:nvPicPr>
            <p:cNvPr id="4" name="Picture 4"/>
            <p:cNvPicPr>
              <a:picLocks noChangeAspect="1"/>
            </p:cNvPicPr>
            <p:nvPr/>
          </p:nvPicPr>
          <p:blipFill>
            <a:blip r:embed="rId3"/>
            <a:srcRect t="43038" b="43038"/>
            <a:stretch>
              <a:fillRect/>
            </a:stretch>
          </p:blipFill>
          <p:spPr>
            <a:xfrm>
              <a:off x="0" y="0"/>
              <a:ext cx="24384000" cy="1888537"/>
            </a:xfrm>
            <a:prstGeom prst="rect">
              <a:avLst/>
            </a:prstGeom>
          </p:spPr>
        </p:pic>
      </p:grpSp>
      <p:sp>
        <p:nvSpPr>
          <p:cNvPr id="5" name="Freeform 5"/>
          <p:cNvSpPr/>
          <p:nvPr/>
        </p:nvSpPr>
        <p:spPr>
          <a:xfrm>
            <a:off x="396477" y="9050439"/>
            <a:ext cx="3507867" cy="1034246"/>
          </a:xfrm>
          <a:custGeom>
            <a:avLst/>
            <a:gdLst/>
            <a:ahLst/>
            <a:cxnLst/>
            <a:rect l="l" t="t" r="r" b="b"/>
            <a:pathLst>
              <a:path w="3507867" h="1034246">
                <a:moveTo>
                  <a:pt x="0" y="0"/>
                </a:moveTo>
                <a:lnTo>
                  <a:pt x="3507866" y="0"/>
                </a:lnTo>
                <a:lnTo>
                  <a:pt x="3507866" y="1034246"/>
                </a:lnTo>
                <a:lnTo>
                  <a:pt x="0" y="1034246"/>
                </a:lnTo>
                <a:lnTo>
                  <a:pt x="0" y="0"/>
                </a:lnTo>
                <a:close/>
              </a:path>
            </a:pathLst>
          </a:custGeom>
          <a:blipFill>
            <a:blip r:embed="rId4"/>
            <a:stretch>
              <a:fillRect/>
            </a:stretch>
          </a:blipFill>
        </p:spPr>
        <p:txBody>
          <a:bodyPr/>
          <a:lstStyle/>
          <a:p>
            <a:endParaRPr lang="en-US"/>
          </a:p>
        </p:txBody>
      </p:sp>
      <p:sp>
        <p:nvSpPr>
          <p:cNvPr id="6" name="Freeform 6"/>
          <p:cNvSpPr/>
          <p:nvPr/>
        </p:nvSpPr>
        <p:spPr>
          <a:xfrm>
            <a:off x="14268770" y="8744108"/>
            <a:ext cx="2612287" cy="1715454"/>
          </a:xfrm>
          <a:custGeom>
            <a:avLst/>
            <a:gdLst/>
            <a:ahLst/>
            <a:cxnLst/>
            <a:rect l="l" t="t" r="r" b="b"/>
            <a:pathLst>
              <a:path w="2612287" h="1715454">
                <a:moveTo>
                  <a:pt x="0" y="0"/>
                </a:moveTo>
                <a:lnTo>
                  <a:pt x="2612286" y="0"/>
                </a:lnTo>
                <a:lnTo>
                  <a:pt x="2612286" y="1715454"/>
                </a:lnTo>
                <a:lnTo>
                  <a:pt x="0" y="1715454"/>
                </a:lnTo>
                <a:lnTo>
                  <a:pt x="0" y="0"/>
                </a:lnTo>
                <a:close/>
              </a:path>
            </a:pathLst>
          </a:custGeom>
          <a:blipFill>
            <a:blip r:embed="rId5"/>
            <a:stretch>
              <a:fillRect/>
            </a:stretch>
          </a:blipFill>
        </p:spPr>
        <p:txBody>
          <a:bodyPr/>
          <a:lstStyle/>
          <a:p>
            <a:endParaRPr lang="en-US"/>
          </a:p>
        </p:txBody>
      </p:sp>
      <p:sp>
        <p:nvSpPr>
          <p:cNvPr id="7" name="Freeform 7"/>
          <p:cNvSpPr/>
          <p:nvPr/>
        </p:nvSpPr>
        <p:spPr>
          <a:xfrm>
            <a:off x="1627778" y="1636712"/>
            <a:ext cx="14136257" cy="7107396"/>
          </a:xfrm>
          <a:custGeom>
            <a:avLst/>
            <a:gdLst/>
            <a:ahLst/>
            <a:cxnLst/>
            <a:rect l="l" t="t" r="r" b="b"/>
            <a:pathLst>
              <a:path w="14136257" h="7107396">
                <a:moveTo>
                  <a:pt x="0" y="0"/>
                </a:moveTo>
                <a:lnTo>
                  <a:pt x="14136257" y="0"/>
                </a:lnTo>
                <a:lnTo>
                  <a:pt x="14136257" y="7107396"/>
                </a:lnTo>
                <a:lnTo>
                  <a:pt x="0" y="710739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TextBox 8"/>
          <p:cNvSpPr txBox="1"/>
          <p:nvPr/>
        </p:nvSpPr>
        <p:spPr>
          <a:xfrm>
            <a:off x="820060" y="2822370"/>
            <a:ext cx="7448726" cy="5663986"/>
          </a:xfrm>
          <a:prstGeom prst="rect">
            <a:avLst/>
          </a:prstGeom>
        </p:spPr>
        <p:txBody>
          <a:bodyPr wrap="square" lIns="0" tIns="0" rIns="0" bIns="0" rtlCol="0" anchor="t">
            <a:spAutoFit/>
          </a:bodyPr>
          <a:lstStyle/>
          <a:p>
            <a:pPr marL="468313" indent="-468313" algn="just" defTabSz="912813">
              <a:lnSpc>
                <a:spcPct val="110000"/>
              </a:lnSpc>
              <a:spcBef>
                <a:spcPct val="20000"/>
              </a:spcBef>
              <a:buClr>
                <a:schemeClr val="accent2"/>
              </a:buClr>
            </a:pPr>
            <a:r>
              <a:rPr lang="en-GB" altLang="en-US" sz="2800" dirty="0" smtClean="0">
                <a:latin typeface="Constantia" pitchFamily="18" charset="0"/>
              </a:rPr>
              <a:t>The last book of the Bible, Revelation, informs of the global mosaic of all nations and people gathered in worship before the Lamb of God: </a:t>
            </a:r>
            <a:r>
              <a:rPr lang="en-GB" altLang="en-US" sz="2800" i="1" dirty="0" smtClean="0">
                <a:latin typeface="Constantia" pitchFamily="18" charset="0"/>
              </a:rPr>
              <a:t>“After these things I looked, and behold, a great multitude which no one could number, of all nations, tribes, peoples, and tongues, standing before the throne and before the Lamb, clothed with white robes, with palm branches in their hands, 10and crying out with a loud voice, saying, “Salvation belongs to our God who sits on the throne, and to the Lamb!”</a:t>
            </a:r>
            <a:r>
              <a:rPr lang="en-GB" altLang="en-US" sz="2800" dirty="0" smtClean="0">
                <a:latin typeface="Constantia" pitchFamily="18" charset="0"/>
              </a:rPr>
              <a:t> </a:t>
            </a:r>
            <a:r>
              <a:rPr lang="en-GB" altLang="en-US" sz="2800" b="1" dirty="0" smtClean="0">
                <a:latin typeface="Constantia" pitchFamily="18" charset="0"/>
              </a:rPr>
              <a:t>(Revelations 7:9-10</a:t>
            </a:r>
            <a:r>
              <a:rPr lang="en-GB" altLang="en-US" sz="2800" dirty="0" smtClean="0">
                <a:latin typeface="Constantia" pitchFamily="18" charset="0"/>
              </a:rPr>
              <a:t>)</a:t>
            </a:r>
            <a:endParaRPr lang="en-US" altLang="en-US" sz="2800" dirty="0">
              <a:solidFill>
                <a:srgbClr val="0000CC"/>
              </a:solidFill>
              <a:latin typeface="Constantia" pitchFamily="18" charset="0"/>
            </a:endParaRPr>
          </a:p>
        </p:txBody>
      </p:sp>
      <p:sp>
        <p:nvSpPr>
          <p:cNvPr id="9" name="TextBox 9"/>
          <p:cNvSpPr txBox="1"/>
          <p:nvPr/>
        </p:nvSpPr>
        <p:spPr>
          <a:xfrm>
            <a:off x="714316" y="145706"/>
            <a:ext cx="18539576" cy="2068836"/>
          </a:xfrm>
          <a:prstGeom prst="rect">
            <a:avLst/>
          </a:prstGeom>
        </p:spPr>
        <p:txBody>
          <a:bodyPr wrap="square" lIns="0" tIns="0" rIns="0" bIns="0" rtlCol="0" anchor="t">
            <a:spAutoFit/>
          </a:bodyPr>
          <a:lstStyle/>
          <a:p>
            <a:pPr>
              <a:lnSpc>
                <a:spcPts val="8400"/>
              </a:lnSpc>
              <a:spcBef>
                <a:spcPct val="0"/>
              </a:spcBef>
            </a:pPr>
            <a:r>
              <a:rPr lang="en-GB" altLang="en-US" sz="6000" b="1" dirty="0" smtClean="0">
                <a:solidFill>
                  <a:schemeClr val="accent1">
                    <a:lumMod val="75000"/>
                  </a:schemeClr>
                </a:solidFill>
                <a:latin typeface="Tahoma" pitchFamily="34" charset="0"/>
                <a:cs typeface="Tahoma" pitchFamily="34" charset="0"/>
              </a:rPr>
              <a:t>1.3. At Consummation- </a:t>
            </a:r>
            <a:br>
              <a:rPr lang="en-GB" altLang="en-US" sz="6000" b="1" dirty="0" smtClean="0">
                <a:solidFill>
                  <a:schemeClr val="accent1">
                    <a:lumMod val="75000"/>
                  </a:schemeClr>
                </a:solidFill>
                <a:latin typeface="Tahoma" pitchFamily="34" charset="0"/>
                <a:cs typeface="Tahoma" pitchFamily="34" charset="0"/>
              </a:rPr>
            </a:br>
            <a:r>
              <a:rPr lang="en-GB" altLang="en-US" sz="6000" b="1" dirty="0" smtClean="0">
                <a:solidFill>
                  <a:schemeClr val="accent1">
                    <a:lumMod val="75000"/>
                  </a:schemeClr>
                </a:solidFill>
                <a:latin typeface="Tahoma" pitchFamily="34" charset="0"/>
                <a:cs typeface="Tahoma" pitchFamily="34" charset="0"/>
              </a:rPr>
              <a:t>The Presence of Every Nation, every Tongue:</a:t>
            </a:r>
            <a:endParaRPr lang="en-US" sz="6000" b="1" dirty="0">
              <a:solidFill>
                <a:schemeClr val="accent1">
                  <a:lumMod val="75000"/>
                </a:schemeClr>
              </a:solidFill>
              <a:latin typeface="Montserrat Bold"/>
              <a:ea typeface="Montserrat Bold"/>
              <a:cs typeface="Montserrat Bold"/>
              <a:sym typeface="Montserrat Bold"/>
            </a:endParaRPr>
          </a:p>
        </p:txBody>
      </p:sp>
      <p:sp>
        <p:nvSpPr>
          <p:cNvPr id="11" name="Freeform 11"/>
          <p:cNvSpPr/>
          <p:nvPr/>
        </p:nvSpPr>
        <p:spPr>
          <a:xfrm>
            <a:off x="12707955" y="-436545"/>
            <a:ext cx="5580045" cy="5580045"/>
          </a:xfrm>
          <a:custGeom>
            <a:avLst/>
            <a:gdLst/>
            <a:ahLst/>
            <a:cxnLst/>
            <a:rect l="l" t="t" r="r" b="b"/>
            <a:pathLst>
              <a:path w="5580045" h="5580045">
                <a:moveTo>
                  <a:pt x="0" y="0"/>
                </a:moveTo>
                <a:lnTo>
                  <a:pt x="5580045" y="0"/>
                </a:lnTo>
                <a:lnTo>
                  <a:pt x="5580045" y="5580045"/>
                </a:lnTo>
                <a:lnTo>
                  <a:pt x="0" y="5580045"/>
                </a:lnTo>
                <a:lnTo>
                  <a:pt x="0" y="0"/>
                </a:lnTo>
                <a:close/>
              </a:path>
            </a:pathLst>
          </a:custGeom>
          <a:blipFill>
            <a:blip r:embed="rId8">
              <a:alphaModFix amt="9999"/>
            </a:blip>
            <a:stretch>
              <a:fillRect/>
            </a:stretch>
          </a:blipFill>
        </p:spPr>
        <p:txBody>
          <a:bodyPr/>
          <a:lstStyle/>
          <a:p>
            <a:endParaRPr lang="en-US"/>
          </a:p>
        </p:txBody>
      </p:sp>
      <p:sp>
        <p:nvSpPr>
          <p:cNvPr id="12" name="TextBox 8">
            <a:extLst>
              <a:ext uri="{FF2B5EF4-FFF2-40B4-BE49-F238E27FC236}">
                <a16:creationId xmlns:a16="http://schemas.microsoft.com/office/drawing/2014/main" xmlns="" id="{D60F960D-D91A-F35F-8740-3303379A2719}"/>
              </a:ext>
            </a:extLst>
          </p:cNvPr>
          <p:cNvSpPr txBox="1"/>
          <p:nvPr/>
        </p:nvSpPr>
        <p:spPr>
          <a:xfrm>
            <a:off x="9037359" y="2809670"/>
            <a:ext cx="8641042" cy="4705904"/>
          </a:xfrm>
          <a:prstGeom prst="rect">
            <a:avLst/>
          </a:prstGeom>
        </p:spPr>
        <p:txBody>
          <a:bodyPr wrap="square" lIns="0" tIns="0" rIns="0" bIns="0" rtlCol="0" anchor="t">
            <a:spAutoFit/>
          </a:bodyPr>
          <a:lstStyle/>
          <a:p>
            <a:pPr marL="468313" indent="-468313" algn="just" defTabSz="912813">
              <a:lnSpc>
                <a:spcPct val="110000"/>
              </a:lnSpc>
              <a:spcBef>
                <a:spcPct val="20000"/>
              </a:spcBef>
              <a:buClr>
                <a:schemeClr val="accent2"/>
              </a:buClr>
            </a:pPr>
            <a:r>
              <a:rPr lang="en-GB" altLang="en-US" sz="4000" dirty="0" smtClean="0">
                <a:solidFill>
                  <a:schemeClr val="accent1">
                    <a:lumMod val="75000"/>
                  </a:schemeClr>
                </a:solidFill>
                <a:latin typeface="Constantia" pitchFamily="18" charset="0"/>
              </a:rPr>
              <a:t>This gathering is a fruit of the collaborative service of diverse people and nations brought to convergence under the Lordship of Christ. Should this not motivate us to be more intentional in </a:t>
            </a:r>
            <a:r>
              <a:rPr lang="en-GB" altLang="en-US" sz="4000" dirty="0" err="1" smtClean="0">
                <a:solidFill>
                  <a:schemeClr val="accent1">
                    <a:lumMod val="75000"/>
                  </a:schemeClr>
                </a:solidFill>
                <a:latin typeface="Constantia" pitchFamily="18" charset="0"/>
              </a:rPr>
              <a:t>missional</a:t>
            </a:r>
            <a:r>
              <a:rPr lang="en-GB" altLang="en-US" sz="4000" dirty="0" smtClean="0">
                <a:solidFill>
                  <a:schemeClr val="accent1">
                    <a:lumMod val="75000"/>
                  </a:schemeClr>
                </a:solidFill>
                <a:latin typeface="Constantia" pitchFamily="18" charset="0"/>
              </a:rPr>
              <a:t> </a:t>
            </a:r>
            <a:r>
              <a:rPr lang="en-GB" altLang="en-US" sz="4000" b="1" dirty="0" smtClean="0">
                <a:solidFill>
                  <a:schemeClr val="accent1">
                    <a:lumMod val="75000"/>
                  </a:schemeClr>
                </a:solidFill>
                <a:latin typeface="Constantia" pitchFamily="18" charset="0"/>
              </a:rPr>
              <a:t>collaboration</a:t>
            </a:r>
            <a:r>
              <a:rPr lang="en-GB" altLang="en-US" sz="4000" dirty="0" smtClean="0">
                <a:solidFill>
                  <a:schemeClr val="accent1">
                    <a:lumMod val="75000"/>
                  </a:schemeClr>
                </a:solidFill>
                <a:latin typeface="Constantia" pitchFamily="18" charset="0"/>
              </a:rPr>
              <a:t>?</a:t>
            </a:r>
            <a:endParaRPr lang="en-GB" altLang="en-US" sz="4000" b="1" dirty="0">
              <a:solidFill>
                <a:schemeClr val="accent1">
                  <a:lumMod val="75000"/>
                </a:schemeClr>
              </a:solidFill>
              <a:latin typeface="Constant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1117" t="-9350" r="-4130" b="-15309"/>
            </a:stretch>
          </a:blipFill>
        </p:spPr>
        <p:txBody>
          <a:bodyPr/>
          <a:lstStyle/>
          <a:p>
            <a:endParaRPr lang="en-US"/>
          </a:p>
        </p:txBody>
      </p:sp>
      <p:grpSp>
        <p:nvGrpSpPr>
          <p:cNvPr id="3" name="Group 3"/>
          <p:cNvGrpSpPr/>
          <p:nvPr/>
        </p:nvGrpSpPr>
        <p:grpSpPr>
          <a:xfrm>
            <a:off x="0" y="8870597"/>
            <a:ext cx="18288000" cy="1416403"/>
            <a:chOff x="0" y="0"/>
            <a:chExt cx="24384000" cy="1888537"/>
          </a:xfrm>
        </p:grpSpPr>
        <p:pic>
          <p:nvPicPr>
            <p:cNvPr id="4" name="Picture 4"/>
            <p:cNvPicPr>
              <a:picLocks noChangeAspect="1"/>
            </p:cNvPicPr>
            <p:nvPr/>
          </p:nvPicPr>
          <p:blipFill>
            <a:blip r:embed="rId3"/>
            <a:srcRect t="43038" b="43038"/>
            <a:stretch>
              <a:fillRect/>
            </a:stretch>
          </p:blipFill>
          <p:spPr>
            <a:xfrm>
              <a:off x="0" y="0"/>
              <a:ext cx="24384000" cy="1888537"/>
            </a:xfrm>
            <a:prstGeom prst="rect">
              <a:avLst/>
            </a:prstGeom>
          </p:spPr>
        </p:pic>
      </p:grpSp>
      <p:sp>
        <p:nvSpPr>
          <p:cNvPr id="5" name="Freeform 5"/>
          <p:cNvSpPr/>
          <p:nvPr/>
        </p:nvSpPr>
        <p:spPr>
          <a:xfrm>
            <a:off x="396477" y="9050439"/>
            <a:ext cx="3507867" cy="1034246"/>
          </a:xfrm>
          <a:custGeom>
            <a:avLst/>
            <a:gdLst/>
            <a:ahLst/>
            <a:cxnLst/>
            <a:rect l="l" t="t" r="r" b="b"/>
            <a:pathLst>
              <a:path w="3507867" h="1034246">
                <a:moveTo>
                  <a:pt x="0" y="0"/>
                </a:moveTo>
                <a:lnTo>
                  <a:pt x="3507866" y="0"/>
                </a:lnTo>
                <a:lnTo>
                  <a:pt x="3507866" y="1034246"/>
                </a:lnTo>
                <a:lnTo>
                  <a:pt x="0" y="1034246"/>
                </a:lnTo>
                <a:lnTo>
                  <a:pt x="0" y="0"/>
                </a:lnTo>
                <a:close/>
              </a:path>
            </a:pathLst>
          </a:custGeom>
          <a:blipFill>
            <a:blip r:embed="rId4"/>
            <a:stretch>
              <a:fillRect/>
            </a:stretch>
          </a:blipFill>
        </p:spPr>
        <p:txBody>
          <a:bodyPr/>
          <a:lstStyle/>
          <a:p>
            <a:endParaRPr lang="en-US"/>
          </a:p>
        </p:txBody>
      </p:sp>
      <p:sp>
        <p:nvSpPr>
          <p:cNvPr id="6" name="Freeform 6"/>
          <p:cNvSpPr/>
          <p:nvPr/>
        </p:nvSpPr>
        <p:spPr>
          <a:xfrm>
            <a:off x="14268770" y="8744108"/>
            <a:ext cx="2612287" cy="1715454"/>
          </a:xfrm>
          <a:custGeom>
            <a:avLst/>
            <a:gdLst/>
            <a:ahLst/>
            <a:cxnLst/>
            <a:rect l="l" t="t" r="r" b="b"/>
            <a:pathLst>
              <a:path w="2612287" h="1715454">
                <a:moveTo>
                  <a:pt x="0" y="0"/>
                </a:moveTo>
                <a:lnTo>
                  <a:pt x="2612286" y="0"/>
                </a:lnTo>
                <a:lnTo>
                  <a:pt x="2612286" y="1715454"/>
                </a:lnTo>
                <a:lnTo>
                  <a:pt x="0" y="1715454"/>
                </a:lnTo>
                <a:lnTo>
                  <a:pt x="0" y="0"/>
                </a:lnTo>
                <a:close/>
              </a:path>
            </a:pathLst>
          </a:custGeom>
          <a:blipFill>
            <a:blip r:embed="rId5"/>
            <a:stretch>
              <a:fillRect/>
            </a:stretch>
          </a:blipFill>
        </p:spPr>
        <p:txBody>
          <a:bodyPr/>
          <a:lstStyle/>
          <a:p>
            <a:endParaRPr lang="en-US"/>
          </a:p>
        </p:txBody>
      </p:sp>
      <p:sp>
        <p:nvSpPr>
          <p:cNvPr id="7" name="Freeform 7"/>
          <p:cNvSpPr/>
          <p:nvPr/>
        </p:nvSpPr>
        <p:spPr>
          <a:xfrm>
            <a:off x="1627778" y="1636712"/>
            <a:ext cx="14136257" cy="7107396"/>
          </a:xfrm>
          <a:custGeom>
            <a:avLst/>
            <a:gdLst/>
            <a:ahLst/>
            <a:cxnLst/>
            <a:rect l="l" t="t" r="r" b="b"/>
            <a:pathLst>
              <a:path w="14136257" h="7107396">
                <a:moveTo>
                  <a:pt x="0" y="0"/>
                </a:moveTo>
                <a:lnTo>
                  <a:pt x="14136257" y="0"/>
                </a:lnTo>
                <a:lnTo>
                  <a:pt x="14136257" y="7107396"/>
                </a:lnTo>
                <a:lnTo>
                  <a:pt x="0" y="710739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TextBox 8"/>
          <p:cNvSpPr txBox="1"/>
          <p:nvPr/>
        </p:nvSpPr>
        <p:spPr>
          <a:xfrm>
            <a:off x="785754" y="3071798"/>
            <a:ext cx="7448726" cy="5389809"/>
          </a:xfrm>
          <a:prstGeom prst="rect">
            <a:avLst/>
          </a:prstGeom>
        </p:spPr>
        <p:txBody>
          <a:bodyPr wrap="square" lIns="0" tIns="0" rIns="0" bIns="0" rtlCol="0" anchor="t">
            <a:spAutoFit/>
          </a:bodyPr>
          <a:lstStyle/>
          <a:p>
            <a:pPr marL="468313" indent="-468313" defTabSz="912813">
              <a:lnSpc>
                <a:spcPct val="110000"/>
              </a:lnSpc>
              <a:spcBef>
                <a:spcPct val="20000"/>
              </a:spcBef>
              <a:buClr>
                <a:schemeClr val="accent2"/>
              </a:buClr>
            </a:pPr>
            <a:r>
              <a:rPr lang="en-GB" altLang="en-US" sz="3200" b="1" dirty="0" smtClean="0">
                <a:latin typeface="Constantia" pitchFamily="18" charset="0"/>
              </a:rPr>
              <a:t>2.1. </a:t>
            </a:r>
            <a:r>
              <a:rPr lang="en-GB" altLang="en-US" sz="3200" dirty="0" smtClean="0">
                <a:latin typeface="Constantia" pitchFamily="18" charset="0"/>
              </a:rPr>
              <a:t>First, that Christian ministry involves hard work. Diligent hard work. In the past it used to be thought that, when one does not qualify to get into university or some other </a:t>
            </a:r>
            <a:r>
              <a:rPr lang="en-GB" altLang="en-US" sz="3200" dirty="0" err="1" smtClean="0">
                <a:latin typeface="Constantia" pitchFamily="18" charset="0"/>
              </a:rPr>
              <a:t>center</a:t>
            </a:r>
            <a:r>
              <a:rPr lang="en-GB" altLang="en-US" sz="3200" dirty="0" smtClean="0">
                <a:latin typeface="Constantia" pitchFamily="18" charset="0"/>
              </a:rPr>
              <a:t> of learning, the last resort is to settle for being a pastor or going into Christian ministry. Hence, pastoral work or Christian ministry are thought to be for school dropouts. </a:t>
            </a:r>
            <a:endParaRPr lang="en-US" altLang="en-US" sz="3200" dirty="0">
              <a:solidFill>
                <a:srgbClr val="0000CC"/>
              </a:solidFill>
              <a:latin typeface="Constantia" pitchFamily="18" charset="0"/>
            </a:endParaRPr>
          </a:p>
        </p:txBody>
      </p:sp>
      <p:sp>
        <p:nvSpPr>
          <p:cNvPr id="9" name="TextBox 9"/>
          <p:cNvSpPr txBox="1"/>
          <p:nvPr/>
        </p:nvSpPr>
        <p:spPr>
          <a:xfrm>
            <a:off x="714316" y="145706"/>
            <a:ext cx="18539576" cy="2068836"/>
          </a:xfrm>
          <a:prstGeom prst="rect">
            <a:avLst/>
          </a:prstGeom>
        </p:spPr>
        <p:txBody>
          <a:bodyPr wrap="square" lIns="0" tIns="0" rIns="0" bIns="0" rtlCol="0" anchor="t">
            <a:spAutoFit/>
          </a:bodyPr>
          <a:lstStyle/>
          <a:p>
            <a:pPr>
              <a:lnSpc>
                <a:spcPts val="8400"/>
              </a:lnSpc>
              <a:spcBef>
                <a:spcPct val="0"/>
              </a:spcBef>
            </a:pPr>
            <a:r>
              <a:rPr lang="en-US" altLang="en-US" sz="6000" b="1" dirty="0" smtClean="0">
                <a:solidFill>
                  <a:schemeClr val="accent1">
                    <a:lumMod val="75000"/>
                  </a:schemeClr>
                </a:solidFill>
              </a:rPr>
              <a:t>2</a:t>
            </a:r>
            <a:r>
              <a:rPr lang="en-GB" altLang="en-US" sz="6000" b="1" dirty="0" smtClean="0">
                <a:solidFill>
                  <a:schemeClr val="accent1">
                    <a:lumMod val="75000"/>
                  </a:schemeClr>
                </a:solidFill>
                <a:latin typeface="Tahoma" pitchFamily="34" charset="0"/>
                <a:cs typeface="Tahoma" pitchFamily="34" charset="0"/>
              </a:rPr>
              <a:t>. Collaboration is About </a:t>
            </a:r>
            <a:r>
              <a:rPr lang="en-GB" altLang="en-US" sz="6000" b="1" dirty="0" smtClean="0">
                <a:solidFill>
                  <a:schemeClr val="accent1">
                    <a:lumMod val="75000"/>
                  </a:schemeClr>
                </a:solidFill>
                <a:latin typeface="Tahoma" pitchFamily="34" charset="0"/>
                <a:cs typeface="Tahoma" pitchFamily="34" charset="0"/>
              </a:rPr>
              <a:t>Diligent</a:t>
            </a:r>
          </a:p>
          <a:p>
            <a:pPr>
              <a:lnSpc>
                <a:spcPts val="8400"/>
              </a:lnSpc>
              <a:spcBef>
                <a:spcPct val="0"/>
              </a:spcBef>
            </a:pPr>
            <a:r>
              <a:rPr lang="en-GB" altLang="en-US" sz="6000" b="1" dirty="0" smtClean="0">
                <a:solidFill>
                  <a:schemeClr val="accent1">
                    <a:lumMod val="75000"/>
                  </a:schemeClr>
                </a:solidFill>
                <a:latin typeface="Tahoma" pitchFamily="34" charset="0"/>
                <a:cs typeface="Tahoma" pitchFamily="34" charset="0"/>
              </a:rPr>
              <a:t> </a:t>
            </a:r>
            <a:r>
              <a:rPr lang="en-GB" altLang="en-US" sz="6000" b="1" dirty="0" smtClean="0">
                <a:solidFill>
                  <a:schemeClr val="accent1">
                    <a:lumMod val="75000"/>
                  </a:schemeClr>
                </a:solidFill>
                <a:latin typeface="Tahoma" pitchFamily="34" charset="0"/>
                <a:cs typeface="Tahoma" pitchFamily="34" charset="0"/>
              </a:rPr>
              <a:t>Work (labour):</a:t>
            </a:r>
            <a:endParaRPr lang="en-US" sz="6000" b="1" dirty="0">
              <a:solidFill>
                <a:schemeClr val="accent1">
                  <a:lumMod val="75000"/>
                </a:schemeClr>
              </a:solidFill>
              <a:latin typeface="Montserrat Bold"/>
              <a:ea typeface="Montserrat Bold"/>
              <a:cs typeface="Montserrat Bold"/>
              <a:sym typeface="Montserrat Bold"/>
            </a:endParaRPr>
          </a:p>
        </p:txBody>
      </p:sp>
      <p:sp>
        <p:nvSpPr>
          <p:cNvPr id="11" name="Freeform 11"/>
          <p:cNvSpPr/>
          <p:nvPr/>
        </p:nvSpPr>
        <p:spPr>
          <a:xfrm>
            <a:off x="12707955" y="-436545"/>
            <a:ext cx="5580045" cy="5580045"/>
          </a:xfrm>
          <a:custGeom>
            <a:avLst/>
            <a:gdLst/>
            <a:ahLst/>
            <a:cxnLst/>
            <a:rect l="l" t="t" r="r" b="b"/>
            <a:pathLst>
              <a:path w="5580045" h="5580045">
                <a:moveTo>
                  <a:pt x="0" y="0"/>
                </a:moveTo>
                <a:lnTo>
                  <a:pt x="5580045" y="0"/>
                </a:lnTo>
                <a:lnTo>
                  <a:pt x="5580045" y="5580045"/>
                </a:lnTo>
                <a:lnTo>
                  <a:pt x="0" y="5580045"/>
                </a:lnTo>
                <a:lnTo>
                  <a:pt x="0" y="0"/>
                </a:lnTo>
                <a:close/>
              </a:path>
            </a:pathLst>
          </a:custGeom>
          <a:blipFill>
            <a:blip r:embed="rId8">
              <a:alphaModFix amt="9999"/>
            </a:blip>
            <a:stretch>
              <a:fillRect/>
            </a:stretch>
          </a:blipFill>
        </p:spPr>
        <p:txBody>
          <a:bodyPr/>
          <a:lstStyle/>
          <a:p>
            <a:endParaRPr lang="en-US"/>
          </a:p>
        </p:txBody>
      </p:sp>
      <p:sp>
        <p:nvSpPr>
          <p:cNvPr id="12" name="TextBox 8">
            <a:extLst>
              <a:ext uri="{FF2B5EF4-FFF2-40B4-BE49-F238E27FC236}">
                <a16:creationId xmlns:a16="http://schemas.microsoft.com/office/drawing/2014/main" xmlns="" id="{D60F960D-D91A-F35F-8740-3303379A2719}"/>
              </a:ext>
            </a:extLst>
          </p:cNvPr>
          <p:cNvSpPr txBox="1"/>
          <p:nvPr/>
        </p:nvSpPr>
        <p:spPr>
          <a:xfrm>
            <a:off x="9072562" y="3357550"/>
            <a:ext cx="8641042" cy="4306435"/>
          </a:xfrm>
          <a:prstGeom prst="rect">
            <a:avLst/>
          </a:prstGeom>
        </p:spPr>
        <p:txBody>
          <a:bodyPr wrap="square" lIns="0" tIns="0" rIns="0" bIns="0" rtlCol="0" anchor="t">
            <a:spAutoFit/>
          </a:bodyPr>
          <a:lstStyle/>
          <a:p>
            <a:pPr marL="468313" indent="-468313" defTabSz="912813">
              <a:lnSpc>
                <a:spcPct val="110000"/>
              </a:lnSpc>
              <a:spcBef>
                <a:spcPct val="20000"/>
              </a:spcBef>
              <a:buClr>
                <a:schemeClr val="accent2"/>
              </a:buClr>
            </a:pPr>
            <a:r>
              <a:rPr lang="en-GB" altLang="en-US" sz="3200" b="1" dirty="0" smtClean="0">
                <a:solidFill>
                  <a:schemeClr val="accent1">
                    <a:lumMod val="75000"/>
                  </a:schemeClr>
                </a:solidFill>
                <a:latin typeface="Constantia" pitchFamily="18" charset="0"/>
              </a:rPr>
              <a:t>2.1. …</a:t>
            </a:r>
            <a:r>
              <a:rPr lang="en-GB" altLang="en-US" sz="3200" dirty="0" smtClean="0">
                <a:solidFill>
                  <a:schemeClr val="accent1">
                    <a:lumMod val="75000"/>
                  </a:schemeClr>
                </a:solidFill>
                <a:latin typeface="Constantia" pitchFamily="18" charset="0"/>
              </a:rPr>
              <a:t>This cannot be further than the truth. Ministry is neither for idle nor lazy hands. Christian Mission calls for hard work. It takes single minded sense of call, discipline and commitment to fulfil any mission, especially that done in the name of Christ. The Lord Jesus says, “</a:t>
            </a:r>
            <a:r>
              <a:rPr lang="en-GB" altLang="en-US" sz="3200" i="1" dirty="0" smtClean="0">
                <a:solidFill>
                  <a:schemeClr val="accent1">
                    <a:lumMod val="75000"/>
                  </a:schemeClr>
                </a:solidFill>
                <a:latin typeface="Constantia" pitchFamily="18" charset="0"/>
              </a:rPr>
              <a:t>My Father has been working until now, and I have been working.” </a:t>
            </a:r>
            <a:r>
              <a:rPr lang="en-GB" altLang="en-US" sz="3200" dirty="0" smtClean="0">
                <a:solidFill>
                  <a:schemeClr val="accent1">
                    <a:lumMod val="75000"/>
                  </a:schemeClr>
                </a:solidFill>
                <a:latin typeface="Constantia" pitchFamily="18" charset="0"/>
              </a:rPr>
              <a:t>(John 5:17)</a:t>
            </a:r>
            <a:endParaRPr lang="en-US" altLang="en-US" sz="3200" dirty="0">
              <a:solidFill>
                <a:schemeClr val="accent1">
                  <a:lumMod val="75000"/>
                </a:schemeClr>
              </a:solidFill>
              <a:latin typeface="Constantia" pitchFamily="18" charset="0"/>
            </a:endParaRPr>
          </a:p>
        </p:txBody>
      </p:sp>
      <p:sp>
        <p:nvSpPr>
          <p:cNvPr id="13" name="TextBox 10"/>
          <p:cNvSpPr txBox="1"/>
          <p:nvPr/>
        </p:nvSpPr>
        <p:spPr>
          <a:xfrm>
            <a:off x="2357390" y="2357418"/>
            <a:ext cx="13358906" cy="514628"/>
          </a:xfrm>
          <a:prstGeom prst="rect">
            <a:avLst/>
          </a:prstGeom>
        </p:spPr>
        <p:txBody>
          <a:bodyPr wrap="square" lIns="0" tIns="0" rIns="0" bIns="0" rtlCol="0" anchor="t">
            <a:spAutoFit/>
          </a:bodyPr>
          <a:lstStyle/>
          <a:p>
            <a:pPr marL="468313" indent="-468313" defTabSz="912813">
              <a:lnSpc>
                <a:spcPct val="110000"/>
              </a:lnSpc>
              <a:spcBef>
                <a:spcPct val="20000"/>
              </a:spcBef>
              <a:buClr>
                <a:schemeClr val="accent2"/>
              </a:buClr>
            </a:pPr>
            <a:r>
              <a:rPr lang="en-GB" altLang="en-US" sz="3200" b="1" dirty="0" smtClean="0">
                <a:solidFill>
                  <a:schemeClr val="accent1">
                    <a:lumMod val="75000"/>
                  </a:schemeClr>
                </a:solidFill>
                <a:latin typeface="Constantia" pitchFamily="18" charset="0"/>
              </a:rPr>
              <a:t>The idea of ‘</a:t>
            </a:r>
            <a:r>
              <a:rPr lang="en-GB" altLang="en-US" sz="3200" b="1" dirty="0" err="1" smtClean="0">
                <a:solidFill>
                  <a:schemeClr val="accent1">
                    <a:lumMod val="75000"/>
                  </a:schemeClr>
                </a:solidFill>
                <a:latin typeface="Constantia" pitchFamily="18" charset="0"/>
              </a:rPr>
              <a:t>labor</a:t>
            </a:r>
            <a:r>
              <a:rPr lang="en-GB" altLang="en-US" sz="3200" b="1" dirty="0" smtClean="0">
                <a:solidFill>
                  <a:schemeClr val="accent1">
                    <a:lumMod val="75000"/>
                  </a:schemeClr>
                </a:solidFill>
                <a:latin typeface="Constantia" pitchFamily="18" charset="0"/>
              </a:rPr>
              <a:t> ‘in collaboration suggests two important things:</a:t>
            </a:r>
            <a:endParaRPr lang="en-GB" altLang="en-US" sz="3200" b="1" dirty="0">
              <a:solidFill>
                <a:schemeClr val="accent1">
                  <a:lumMod val="75000"/>
                </a:schemeClr>
              </a:solidFill>
              <a:latin typeface="Constant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1117" t="-9350" r="-4130" b="-15309"/>
            </a:stretch>
          </a:blipFill>
        </p:spPr>
        <p:txBody>
          <a:bodyPr/>
          <a:lstStyle/>
          <a:p>
            <a:endParaRPr lang="en-US"/>
          </a:p>
        </p:txBody>
      </p:sp>
      <p:grpSp>
        <p:nvGrpSpPr>
          <p:cNvPr id="3" name="Group 3"/>
          <p:cNvGrpSpPr/>
          <p:nvPr/>
        </p:nvGrpSpPr>
        <p:grpSpPr>
          <a:xfrm>
            <a:off x="0" y="8870597"/>
            <a:ext cx="18288000" cy="1416403"/>
            <a:chOff x="0" y="0"/>
            <a:chExt cx="24384000" cy="1888537"/>
          </a:xfrm>
        </p:grpSpPr>
        <p:pic>
          <p:nvPicPr>
            <p:cNvPr id="4" name="Picture 4"/>
            <p:cNvPicPr>
              <a:picLocks noChangeAspect="1"/>
            </p:cNvPicPr>
            <p:nvPr/>
          </p:nvPicPr>
          <p:blipFill>
            <a:blip r:embed="rId3"/>
            <a:srcRect t="43038" b="43038"/>
            <a:stretch>
              <a:fillRect/>
            </a:stretch>
          </p:blipFill>
          <p:spPr>
            <a:xfrm>
              <a:off x="0" y="0"/>
              <a:ext cx="24384000" cy="1888537"/>
            </a:xfrm>
            <a:prstGeom prst="rect">
              <a:avLst/>
            </a:prstGeom>
          </p:spPr>
        </p:pic>
      </p:grpSp>
      <p:sp>
        <p:nvSpPr>
          <p:cNvPr id="5" name="Freeform 5"/>
          <p:cNvSpPr/>
          <p:nvPr/>
        </p:nvSpPr>
        <p:spPr>
          <a:xfrm>
            <a:off x="396477" y="9050439"/>
            <a:ext cx="3507867" cy="1034246"/>
          </a:xfrm>
          <a:custGeom>
            <a:avLst/>
            <a:gdLst/>
            <a:ahLst/>
            <a:cxnLst/>
            <a:rect l="l" t="t" r="r" b="b"/>
            <a:pathLst>
              <a:path w="3507867" h="1034246">
                <a:moveTo>
                  <a:pt x="0" y="0"/>
                </a:moveTo>
                <a:lnTo>
                  <a:pt x="3507866" y="0"/>
                </a:lnTo>
                <a:lnTo>
                  <a:pt x="3507866" y="1034246"/>
                </a:lnTo>
                <a:lnTo>
                  <a:pt x="0" y="1034246"/>
                </a:lnTo>
                <a:lnTo>
                  <a:pt x="0" y="0"/>
                </a:lnTo>
                <a:close/>
              </a:path>
            </a:pathLst>
          </a:custGeom>
          <a:blipFill>
            <a:blip r:embed="rId4"/>
            <a:stretch>
              <a:fillRect/>
            </a:stretch>
          </a:blipFill>
        </p:spPr>
        <p:txBody>
          <a:bodyPr/>
          <a:lstStyle/>
          <a:p>
            <a:endParaRPr lang="en-US"/>
          </a:p>
        </p:txBody>
      </p:sp>
      <p:sp>
        <p:nvSpPr>
          <p:cNvPr id="6" name="Freeform 6"/>
          <p:cNvSpPr/>
          <p:nvPr/>
        </p:nvSpPr>
        <p:spPr>
          <a:xfrm>
            <a:off x="14268770" y="8744108"/>
            <a:ext cx="2612287" cy="1715454"/>
          </a:xfrm>
          <a:custGeom>
            <a:avLst/>
            <a:gdLst/>
            <a:ahLst/>
            <a:cxnLst/>
            <a:rect l="l" t="t" r="r" b="b"/>
            <a:pathLst>
              <a:path w="2612287" h="1715454">
                <a:moveTo>
                  <a:pt x="0" y="0"/>
                </a:moveTo>
                <a:lnTo>
                  <a:pt x="2612286" y="0"/>
                </a:lnTo>
                <a:lnTo>
                  <a:pt x="2612286" y="1715454"/>
                </a:lnTo>
                <a:lnTo>
                  <a:pt x="0" y="1715454"/>
                </a:lnTo>
                <a:lnTo>
                  <a:pt x="0" y="0"/>
                </a:lnTo>
                <a:close/>
              </a:path>
            </a:pathLst>
          </a:custGeom>
          <a:blipFill>
            <a:blip r:embed="rId5"/>
            <a:stretch>
              <a:fillRect/>
            </a:stretch>
          </a:blipFill>
        </p:spPr>
        <p:txBody>
          <a:bodyPr/>
          <a:lstStyle/>
          <a:p>
            <a:endParaRPr lang="en-US"/>
          </a:p>
        </p:txBody>
      </p:sp>
      <p:sp>
        <p:nvSpPr>
          <p:cNvPr id="7" name="Freeform 7"/>
          <p:cNvSpPr/>
          <p:nvPr/>
        </p:nvSpPr>
        <p:spPr>
          <a:xfrm>
            <a:off x="1627778" y="1636712"/>
            <a:ext cx="14136257" cy="7107396"/>
          </a:xfrm>
          <a:custGeom>
            <a:avLst/>
            <a:gdLst/>
            <a:ahLst/>
            <a:cxnLst/>
            <a:rect l="l" t="t" r="r" b="b"/>
            <a:pathLst>
              <a:path w="14136257" h="7107396">
                <a:moveTo>
                  <a:pt x="0" y="0"/>
                </a:moveTo>
                <a:lnTo>
                  <a:pt x="14136257" y="0"/>
                </a:lnTo>
                <a:lnTo>
                  <a:pt x="14136257" y="7107396"/>
                </a:lnTo>
                <a:lnTo>
                  <a:pt x="0" y="710739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TextBox 8"/>
          <p:cNvSpPr txBox="1"/>
          <p:nvPr/>
        </p:nvSpPr>
        <p:spPr>
          <a:xfrm>
            <a:off x="714316" y="2786046"/>
            <a:ext cx="7448726" cy="5931496"/>
          </a:xfrm>
          <a:prstGeom prst="rect">
            <a:avLst/>
          </a:prstGeom>
        </p:spPr>
        <p:txBody>
          <a:bodyPr wrap="square" lIns="0" tIns="0" rIns="0" bIns="0" rtlCol="0" anchor="t">
            <a:spAutoFit/>
          </a:bodyPr>
          <a:lstStyle/>
          <a:p>
            <a:pPr marL="468313" indent="-468313" defTabSz="912813">
              <a:lnSpc>
                <a:spcPct val="110000"/>
              </a:lnSpc>
              <a:spcBef>
                <a:spcPct val="20000"/>
              </a:spcBef>
              <a:buClr>
                <a:schemeClr val="accent2"/>
              </a:buClr>
            </a:pPr>
            <a:r>
              <a:rPr lang="en-GB" altLang="en-US" sz="3200" b="1" dirty="0" smtClean="0">
                <a:latin typeface="Constantia" pitchFamily="18" charset="0"/>
              </a:rPr>
              <a:t>2.2. </a:t>
            </a:r>
            <a:r>
              <a:rPr lang="en-GB" altLang="en-US" sz="3200" dirty="0" smtClean="0">
                <a:latin typeface="Constantia" pitchFamily="18" charset="0"/>
              </a:rPr>
              <a:t>Secondly it takes hard work to collaborate. It is often easier to think we have all the answers to mission needs, especially in entering new territories. It takes diligence to find out how God is already at work in any context before we get there and how best to align ourselves with God’s ongoing purpose there. Such diligence requires willingness to learn and to work with others. </a:t>
            </a:r>
            <a:endParaRPr lang="en-US" altLang="en-US" sz="3200" dirty="0">
              <a:latin typeface="Constantia" pitchFamily="18" charset="0"/>
            </a:endParaRPr>
          </a:p>
        </p:txBody>
      </p:sp>
      <p:sp>
        <p:nvSpPr>
          <p:cNvPr id="9" name="TextBox 9"/>
          <p:cNvSpPr txBox="1"/>
          <p:nvPr/>
        </p:nvSpPr>
        <p:spPr>
          <a:xfrm>
            <a:off x="714316" y="145706"/>
            <a:ext cx="18539576" cy="2068836"/>
          </a:xfrm>
          <a:prstGeom prst="rect">
            <a:avLst/>
          </a:prstGeom>
        </p:spPr>
        <p:txBody>
          <a:bodyPr wrap="square" lIns="0" tIns="0" rIns="0" bIns="0" rtlCol="0" anchor="t">
            <a:spAutoFit/>
          </a:bodyPr>
          <a:lstStyle/>
          <a:p>
            <a:pPr>
              <a:lnSpc>
                <a:spcPts val="8400"/>
              </a:lnSpc>
              <a:spcBef>
                <a:spcPct val="0"/>
              </a:spcBef>
            </a:pPr>
            <a:r>
              <a:rPr lang="en-US" altLang="en-US" sz="6000" b="1" dirty="0" smtClean="0">
                <a:solidFill>
                  <a:schemeClr val="accent1">
                    <a:lumMod val="75000"/>
                  </a:schemeClr>
                </a:solidFill>
              </a:rPr>
              <a:t>2</a:t>
            </a:r>
            <a:r>
              <a:rPr lang="en-GB" altLang="en-US" sz="6000" b="1" dirty="0" smtClean="0">
                <a:solidFill>
                  <a:schemeClr val="accent1">
                    <a:lumMod val="75000"/>
                  </a:schemeClr>
                </a:solidFill>
                <a:latin typeface="Tahoma" pitchFamily="34" charset="0"/>
                <a:cs typeface="Tahoma" pitchFamily="34" charset="0"/>
              </a:rPr>
              <a:t>. Collaboration is About </a:t>
            </a:r>
            <a:r>
              <a:rPr lang="en-GB" altLang="en-US" sz="6000" b="1" dirty="0" smtClean="0">
                <a:solidFill>
                  <a:schemeClr val="accent1">
                    <a:lumMod val="75000"/>
                  </a:schemeClr>
                </a:solidFill>
                <a:latin typeface="Tahoma" pitchFamily="34" charset="0"/>
                <a:cs typeface="Tahoma" pitchFamily="34" charset="0"/>
              </a:rPr>
              <a:t>Diligent</a:t>
            </a:r>
          </a:p>
          <a:p>
            <a:pPr>
              <a:lnSpc>
                <a:spcPts val="8400"/>
              </a:lnSpc>
              <a:spcBef>
                <a:spcPct val="0"/>
              </a:spcBef>
            </a:pPr>
            <a:r>
              <a:rPr lang="en-GB" altLang="en-US" sz="6000" b="1" dirty="0" smtClean="0">
                <a:solidFill>
                  <a:schemeClr val="accent1">
                    <a:lumMod val="75000"/>
                  </a:schemeClr>
                </a:solidFill>
                <a:latin typeface="Tahoma" pitchFamily="34" charset="0"/>
                <a:cs typeface="Tahoma" pitchFamily="34" charset="0"/>
              </a:rPr>
              <a:t>Work </a:t>
            </a:r>
            <a:r>
              <a:rPr lang="en-GB" altLang="en-US" sz="6000" b="1" dirty="0" smtClean="0">
                <a:solidFill>
                  <a:schemeClr val="accent1">
                    <a:lumMod val="75000"/>
                  </a:schemeClr>
                </a:solidFill>
                <a:latin typeface="Tahoma" pitchFamily="34" charset="0"/>
                <a:cs typeface="Tahoma" pitchFamily="34" charset="0"/>
              </a:rPr>
              <a:t>(labour):</a:t>
            </a:r>
            <a:endParaRPr lang="en-US" sz="6000" b="1" dirty="0">
              <a:solidFill>
                <a:schemeClr val="accent1">
                  <a:lumMod val="75000"/>
                </a:schemeClr>
              </a:solidFill>
              <a:latin typeface="Montserrat Bold"/>
              <a:ea typeface="Montserrat Bold"/>
              <a:cs typeface="Montserrat Bold"/>
              <a:sym typeface="Montserrat Bold"/>
            </a:endParaRPr>
          </a:p>
        </p:txBody>
      </p:sp>
      <p:sp>
        <p:nvSpPr>
          <p:cNvPr id="11" name="Freeform 11"/>
          <p:cNvSpPr/>
          <p:nvPr/>
        </p:nvSpPr>
        <p:spPr>
          <a:xfrm>
            <a:off x="12707955" y="-436545"/>
            <a:ext cx="5580045" cy="5580045"/>
          </a:xfrm>
          <a:custGeom>
            <a:avLst/>
            <a:gdLst/>
            <a:ahLst/>
            <a:cxnLst/>
            <a:rect l="l" t="t" r="r" b="b"/>
            <a:pathLst>
              <a:path w="5580045" h="5580045">
                <a:moveTo>
                  <a:pt x="0" y="0"/>
                </a:moveTo>
                <a:lnTo>
                  <a:pt x="5580045" y="0"/>
                </a:lnTo>
                <a:lnTo>
                  <a:pt x="5580045" y="5580045"/>
                </a:lnTo>
                <a:lnTo>
                  <a:pt x="0" y="5580045"/>
                </a:lnTo>
                <a:lnTo>
                  <a:pt x="0" y="0"/>
                </a:lnTo>
                <a:close/>
              </a:path>
            </a:pathLst>
          </a:custGeom>
          <a:blipFill>
            <a:blip r:embed="rId8">
              <a:alphaModFix amt="9999"/>
            </a:blip>
            <a:stretch>
              <a:fillRect/>
            </a:stretch>
          </a:blipFill>
        </p:spPr>
        <p:txBody>
          <a:bodyPr/>
          <a:lstStyle/>
          <a:p>
            <a:endParaRPr lang="en-US"/>
          </a:p>
        </p:txBody>
      </p:sp>
      <p:sp>
        <p:nvSpPr>
          <p:cNvPr id="12" name="TextBox 8">
            <a:extLst>
              <a:ext uri="{FF2B5EF4-FFF2-40B4-BE49-F238E27FC236}">
                <a16:creationId xmlns:a16="http://schemas.microsoft.com/office/drawing/2014/main" xmlns="" id="{D60F960D-D91A-F35F-8740-3303379A2719}"/>
              </a:ext>
            </a:extLst>
          </p:cNvPr>
          <p:cNvSpPr txBox="1"/>
          <p:nvPr/>
        </p:nvSpPr>
        <p:spPr>
          <a:xfrm>
            <a:off x="8858248" y="2643170"/>
            <a:ext cx="8641042" cy="5931496"/>
          </a:xfrm>
          <a:prstGeom prst="rect">
            <a:avLst/>
          </a:prstGeom>
        </p:spPr>
        <p:txBody>
          <a:bodyPr wrap="square" lIns="0" tIns="0" rIns="0" bIns="0" rtlCol="0" anchor="t">
            <a:spAutoFit/>
          </a:bodyPr>
          <a:lstStyle/>
          <a:p>
            <a:pPr marL="468313" indent="-468313" defTabSz="912813">
              <a:lnSpc>
                <a:spcPct val="110000"/>
              </a:lnSpc>
              <a:spcBef>
                <a:spcPct val="20000"/>
              </a:spcBef>
              <a:buClr>
                <a:schemeClr val="accent2"/>
              </a:buClr>
            </a:pPr>
            <a:r>
              <a:rPr lang="en-GB" altLang="en-US" sz="3200" dirty="0" smtClean="0">
                <a:solidFill>
                  <a:schemeClr val="accent1">
                    <a:lumMod val="75000"/>
                  </a:schemeClr>
                </a:solidFill>
                <a:latin typeface="Constantia" pitchFamily="18" charset="0"/>
              </a:rPr>
              <a:t>For example, before Philip got to the Ethiopian Eunuch on the way to Gaza God was already at work with him. And before Peter got to Cornelius in Caesarea God was already at work in his household and community. In both cases the ‘partners only came to participate in what God was already doing as His Mission. Likewise, when pioneer missionaries came to Africa, they did not bring God or Christ to us. God was already present and at work with us in diverse ways.</a:t>
            </a:r>
            <a:endParaRPr lang="en-US" altLang="en-US" sz="3200" dirty="0">
              <a:solidFill>
                <a:schemeClr val="accent1">
                  <a:lumMod val="75000"/>
                </a:schemeClr>
              </a:solidFill>
              <a:latin typeface="Constanti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1117" t="-9350" r="-4130" b="-15309"/>
            </a:stretch>
          </a:blipFill>
        </p:spPr>
        <p:txBody>
          <a:bodyPr/>
          <a:lstStyle/>
          <a:p>
            <a:endParaRPr lang="en-US"/>
          </a:p>
        </p:txBody>
      </p:sp>
      <p:grpSp>
        <p:nvGrpSpPr>
          <p:cNvPr id="3" name="Group 3"/>
          <p:cNvGrpSpPr/>
          <p:nvPr/>
        </p:nvGrpSpPr>
        <p:grpSpPr>
          <a:xfrm>
            <a:off x="0" y="8870597"/>
            <a:ext cx="18288000" cy="1416403"/>
            <a:chOff x="0" y="0"/>
            <a:chExt cx="24384000" cy="1888537"/>
          </a:xfrm>
        </p:grpSpPr>
        <p:pic>
          <p:nvPicPr>
            <p:cNvPr id="4" name="Picture 4"/>
            <p:cNvPicPr>
              <a:picLocks noChangeAspect="1"/>
            </p:cNvPicPr>
            <p:nvPr/>
          </p:nvPicPr>
          <p:blipFill>
            <a:blip r:embed="rId3"/>
            <a:srcRect t="43038" b="43038"/>
            <a:stretch>
              <a:fillRect/>
            </a:stretch>
          </p:blipFill>
          <p:spPr>
            <a:xfrm>
              <a:off x="0" y="0"/>
              <a:ext cx="24384000" cy="1888537"/>
            </a:xfrm>
            <a:prstGeom prst="rect">
              <a:avLst/>
            </a:prstGeom>
          </p:spPr>
        </p:pic>
      </p:grpSp>
      <p:sp>
        <p:nvSpPr>
          <p:cNvPr id="5" name="Freeform 5"/>
          <p:cNvSpPr/>
          <p:nvPr/>
        </p:nvSpPr>
        <p:spPr>
          <a:xfrm>
            <a:off x="396477" y="9050439"/>
            <a:ext cx="3507867" cy="1034246"/>
          </a:xfrm>
          <a:custGeom>
            <a:avLst/>
            <a:gdLst/>
            <a:ahLst/>
            <a:cxnLst/>
            <a:rect l="l" t="t" r="r" b="b"/>
            <a:pathLst>
              <a:path w="3507867" h="1034246">
                <a:moveTo>
                  <a:pt x="0" y="0"/>
                </a:moveTo>
                <a:lnTo>
                  <a:pt x="3507866" y="0"/>
                </a:lnTo>
                <a:lnTo>
                  <a:pt x="3507866" y="1034246"/>
                </a:lnTo>
                <a:lnTo>
                  <a:pt x="0" y="1034246"/>
                </a:lnTo>
                <a:lnTo>
                  <a:pt x="0" y="0"/>
                </a:lnTo>
                <a:close/>
              </a:path>
            </a:pathLst>
          </a:custGeom>
          <a:blipFill>
            <a:blip r:embed="rId4"/>
            <a:stretch>
              <a:fillRect/>
            </a:stretch>
          </a:blipFill>
        </p:spPr>
        <p:txBody>
          <a:bodyPr/>
          <a:lstStyle/>
          <a:p>
            <a:endParaRPr lang="en-US"/>
          </a:p>
        </p:txBody>
      </p:sp>
      <p:sp>
        <p:nvSpPr>
          <p:cNvPr id="6" name="Freeform 6"/>
          <p:cNvSpPr/>
          <p:nvPr/>
        </p:nvSpPr>
        <p:spPr>
          <a:xfrm>
            <a:off x="14268770" y="8744108"/>
            <a:ext cx="2612287" cy="1715454"/>
          </a:xfrm>
          <a:custGeom>
            <a:avLst/>
            <a:gdLst/>
            <a:ahLst/>
            <a:cxnLst/>
            <a:rect l="l" t="t" r="r" b="b"/>
            <a:pathLst>
              <a:path w="2612287" h="1715454">
                <a:moveTo>
                  <a:pt x="0" y="0"/>
                </a:moveTo>
                <a:lnTo>
                  <a:pt x="2612286" y="0"/>
                </a:lnTo>
                <a:lnTo>
                  <a:pt x="2612286" y="1715454"/>
                </a:lnTo>
                <a:lnTo>
                  <a:pt x="0" y="1715454"/>
                </a:lnTo>
                <a:lnTo>
                  <a:pt x="0" y="0"/>
                </a:lnTo>
                <a:close/>
              </a:path>
            </a:pathLst>
          </a:custGeom>
          <a:blipFill>
            <a:blip r:embed="rId5"/>
            <a:stretch>
              <a:fillRect/>
            </a:stretch>
          </a:blipFill>
        </p:spPr>
        <p:txBody>
          <a:bodyPr/>
          <a:lstStyle/>
          <a:p>
            <a:endParaRPr lang="en-US"/>
          </a:p>
        </p:txBody>
      </p:sp>
      <p:sp>
        <p:nvSpPr>
          <p:cNvPr id="7" name="Freeform 7"/>
          <p:cNvSpPr/>
          <p:nvPr/>
        </p:nvSpPr>
        <p:spPr>
          <a:xfrm>
            <a:off x="1627778" y="1636712"/>
            <a:ext cx="14136257" cy="7107396"/>
          </a:xfrm>
          <a:custGeom>
            <a:avLst/>
            <a:gdLst/>
            <a:ahLst/>
            <a:cxnLst/>
            <a:rect l="l" t="t" r="r" b="b"/>
            <a:pathLst>
              <a:path w="14136257" h="7107396">
                <a:moveTo>
                  <a:pt x="0" y="0"/>
                </a:moveTo>
                <a:lnTo>
                  <a:pt x="14136257" y="0"/>
                </a:lnTo>
                <a:lnTo>
                  <a:pt x="14136257" y="7107396"/>
                </a:lnTo>
                <a:lnTo>
                  <a:pt x="0" y="710739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TextBox 8"/>
          <p:cNvSpPr txBox="1"/>
          <p:nvPr/>
        </p:nvSpPr>
        <p:spPr>
          <a:xfrm>
            <a:off x="785754" y="3714740"/>
            <a:ext cx="16110682" cy="4062651"/>
          </a:xfrm>
          <a:prstGeom prst="rect">
            <a:avLst/>
          </a:prstGeom>
        </p:spPr>
        <p:txBody>
          <a:bodyPr wrap="square" lIns="0" tIns="0" rIns="0" bIns="0" rtlCol="0" anchor="t">
            <a:spAutoFit/>
          </a:bodyPr>
          <a:lstStyle/>
          <a:p>
            <a:pPr marL="468313" indent="-468313" defTabSz="912813">
              <a:lnSpc>
                <a:spcPct val="110000"/>
              </a:lnSpc>
              <a:spcBef>
                <a:spcPct val="20000"/>
              </a:spcBef>
              <a:buClr>
                <a:schemeClr val="accent2"/>
              </a:buClr>
            </a:pPr>
            <a:r>
              <a:rPr lang="en-GB" altLang="en-US" sz="4000" dirty="0" smtClean="0">
                <a:latin typeface="Constantia" pitchFamily="18" charset="0"/>
              </a:rPr>
              <a:t>Collaboration and partnership in biblical contexts refer to the act of working together towards a common goal, often in service to God and His purposes. These concepts are deeply rooted in the biblical narrative, emphasizing unity, shared mission, and mutual support among believers. This requires collective Effort at various levels. Some examples:</a:t>
            </a:r>
            <a:endParaRPr lang="en-GB" altLang="en-US" sz="4000" dirty="0">
              <a:latin typeface="Constantia" pitchFamily="18" charset="0"/>
            </a:endParaRPr>
          </a:p>
        </p:txBody>
      </p:sp>
      <p:sp>
        <p:nvSpPr>
          <p:cNvPr id="9" name="TextBox 9"/>
          <p:cNvSpPr txBox="1"/>
          <p:nvPr/>
        </p:nvSpPr>
        <p:spPr>
          <a:xfrm>
            <a:off x="785754" y="428592"/>
            <a:ext cx="17039377" cy="2068836"/>
          </a:xfrm>
          <a:prstGeom prst="rect">
            <a:avLst/>
          </a:prstGeom>
        </p:spPr>
        <p:txBody>
          <a:bodyPr wrap="square" lIns="0" tIns="0" rIns="0" bIns="0" rtlCol="0" anchor="t">
            <a:spAutoFit/>
          </a:bodyPr>
          <a:lstStyle/>
          <a:p>
            <a:pPr>
              <a:lnSpc>
                <a:spcPts val="8400"/>
              </a:lnSpc>
              <a:spcBef>
                <a:spcPct val="0"/>
              </a:spcBef>
            </a:pPr>
            <a:r>
              <a:rPr lang="en-GB" altLang="en-US" sz="6000" b="1" dirty="0" smtClean="0">
                <a:solidFill>
                  <a:schemeClr val="accent1">
                    <a:lumMod val="75000"/>
                  </a:schemeClr>
                </a:solidFill>
                <a:latin typeface="Tahoma" pitchFamily="34" charset="0"/>
                <a:cs typeface="Tahoma" pitchFamily="34" charset="0"/>
              </a:rPr>
              <a:t>3. Collaboration is about Togetherness</a:t>
            </a:r>
            <a:br>
              <a:rPr lang="en-GB" altLang="en-US" sz="6000" b="1" dirty="0" smtClean="0">
                <a:solidFill>
                  <a:schemeClr val="accent1">
                    <a:lumMod val="75000"/>
                  </a:schemeClr>
                </a:solidFill>
                <a:latin typeface="Tahoma" pitchFamily="34" charset="0"/>
                <a:cs typeface="Tahoma" pitchFamily="34" charset="0"/>
              </a:rPr>
            </a:br>
            <a:r>
              <a:rPr lang="en-GB" altLang="en-US" sz="6000" b="1" dirty="0" smtClean="0">
                <a:solidFill>
                  <a:schemeClr val="accent1">
                    <a:lumMod val="75000"/>
                  </a:schemeClr>
                </a:solidFill>
                <a:latin typeface="Tahoma" pitchFamily="34" charset="0"/>
                <a:cs typeface="Tahoma" pitchFamily="34" charset="0"/>
              </a:rPr>
              <a:t>	(working Together):</a:t>
            </a:r>
            <a:endParaRPr lang="en-US" sz="6000" b="1" dirty="0">
              <a:solidFill>
                <a:schemeClr val="accent1">
                  <a:lumMod val="75000"/>
                </a:schemeClr>
              </a:solidFill>
              <a:latin typeface="Montserrat Bold"/>
              <a:ea typeface="Montserrat Bold"/>
              <a:cs typeface="Montserrat Bold"/>
              <a:sym typeface="Montserrat Bold"/>
            </a:endParaRPr>
          </a:p>
        </p:txBody>
      </p:sp>
      <p:sp>
        <p:nvSpPr>
          <p:cNvPr id="10" name="TextBox 10"/>
          <p:cNvSpPr txBox="1"/>
          <p:nvPr/>
        </p:nvSpPr>
        <p:spPr>
          <a:xfrm>
            <a:off x="1349301" y="2643170"/>
            <a:ext cx="7366071" cy="271145"/>
          </a:xfrm>
          <a:prstGeom prst="rect">
            <a:avLst/>
          </a:prstGeom>
        </p:spPr>
        <p:txBody>
          <a:bodyPr lIns="0" tIns="0" rIns="0" bIns="0" rtlCol="0" anchor="t">
            <a:spAutoFit/>
          </a:bodyPr>
          <a:lstStyle/>
          <a:p>
            <a:pPr algn="ctr">
              <a:lnSpc>
                <a:spcPts val="2380"/>
              </a:lnSpc>
              <a:spcBef>
                <a:spcPct val="0"/>
              </a:spcBef>
            </a:pPr>
            <a:r>
              <a:rPr lang="en-US" sz="1700" spc="935" dirty="0">
                <a:solidFill>
                  <a:srgbClr val="000000"/>
                </a:solidFill>
                <a:latin typeface="Nunito"/>
                <a:ea typeface="Nunito"/>
                <a:cs typeface="Nunito"/>
                <a:sym typeface="Nunito"/>
              </a:rPr>
              <a:t>AFRICA BIBLE IMPACT SUMMIT</a:t>
            </a:r>
          </a:p>
        </p:txBody>
      </p:sp>
      <p:sp>
        <p:nvSpPr>
          <p:cNvPr id="11" name="Freeform 11"/>
          <p:cNvSpPr/>
          <p:nvPr/>
        </p:nvSpPr>
        <p:spPr>
          <a:xfrm>
            <a:off x="12707955" y="-436545"/>
            <a:ext cx="5580045" cy="5580045"/>
          </a:xfrm>
          <a:custGeom>
            <a:avLst/>
            <a:gdLst/>
            <a:ahLst/>
            <a:cxnLst/>
            <a:rect l="l" t="t" r="r" b="b"/>
            <a:pathLst>
              <a:path w="5580045" h="5580045">
                <a:moveTo>
                  <a:pt x="0" y="0"/>
                </a:moveTo>
                <a:lnTo>
                  <a:pt x="5580045" y="0"/>
                </a:lnTo>
                <a:lnTo>
                  <a:pt x="5580045" y="5580045"/>
                </a:lnTo>
                <a:lnTo>
                  <a:pt x="0" y="5580045"/>
                </a:lnTo>
                <a:lnTo>
                  <a:pt x="0" y="0"/>
                </a:lnTo>
                <a:close/>
              </a:path>
            </a:pathLst>
          </a:custGeom>
          <a:blipFill>
            <a:blip r:embed="rId8">
              <a:alphaModFix amt="9999"/>
            </a:blip>
            <a:stretch>
              <a:fillRect/>
            </a:stretch>
          </a:blipFill>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1117" t="-9350" r="-4130" b="-15309"/>
            </a:stretch>
          </a:blipFill>
        </p:spPr>
        <p:txBody>
          <a:bodyPr/>
          <a:lstStyle/>
          <a:p>
            <a:endParaRPr lang="en-US"/>
          </a:p>
        </p:txBody>
      </p:sp>
      <p:grpSp>
        <p:nvGrpSpPr>
          <p:cNvPr id="3" name="Group 3"/>
          <p:cNvGrpSpPr/>
          <p:nvPr/>
        </p:nvGrpSpPr>
        <p:grpSpPr>
          <a:xfrm>
            <a:off x="0" y="8870597"/>
            <a:ext cx="18288000" cy="1416403"/>
            <a:chOff x="0" y="0"/>
            <a:chExt cx="24384000" cy="1888537"/>
          </a:xfrm>
        </p:grpSpPr>
        <p:pic>
          <p:nvPicPr>
            <p:cNvPr id="4" name="Picture 4"/>
            <p:cNvPicPr>
              <a:picLocks noChangeAspect="1"/>
            </p:cNvPicPr>
            <p:nvPr/>
          </p:nvPicPr>
          <p:blipFill>
            <a:blip r:embed="rId3"/>
            <a:srcRect t="43038" b="43038"/>
            <a:stretch>
              <a:fillRect/>
            </a:stretch>
          </p:blipFill>
          <p:spPr>
            <a:xfrm>
              <a:off x="0" y="0"/>
              <a:ext cx="24384000" cy="1888537"/>
            </a:xfrm>
            <a:prstGeom prst="rect">
              <a:avLst/>
            </a:prstGeom>
          </p:spPr>
        </p:pic>
      </p:grpSp>
      <p:sp>
        <p:nvSpPr>
          <p:cNvPr id="5" name="Freeform 5"/>
          <p:cNvSpPr/>
          <p:nvPr/>
        </p:nvSpPr>
        <p:spPr>
          <a:xfrm>
            <a:off x="396477" y="9050439"/>
            <a:ext cx="3507867" cy="1034246"/>
          </a:xfrm>
          <a:custGeom>
            <a:avLst/>
            <a:gdLst/>
            <a:ahLst/>
            <a:cxnLst/>
            <a:rect l="l" t="t" r="r" b="b"/>
            <a:pathLst>
              <a:path w="3507867" h="1034246">
                <a:moveTo>
                  <a:pt x="0" y="0"/>
                </a:moveTo>
                <a:lnTo>
                  <a:pt x="3507866" y="0"/>
                </a:lnTo>
                <a:lnTo>
                  <a:pt x="3507866" y="1034246"/>
                </a:lnTo>
                <a:lnTo>
                  <a:pt x="0" y="1034246"/>
                </a:lnTo>
                <a:lnTo>
                  <a:pt x="0" y="0"/>
                </a:lnTo>
                <a:close/>
              </a:path>
            </a:pathLst>
          </a:custGeom>
          <a:blipFill>
            <a:blip r:embed="rId4"/>
            <a:stretch>
              <a:fillRect/>
            </a:stretch>
          </a:blipFill>
        </p:spPr>
        <p:txBody>
          <a:bodyPr/>
          <a:lstStyle/>
          <a:p>
            <a:endParaRPr lang="en-US"/>
          </a:p>
        </p:txBody>
      </p:sp>
      <p:sp>
        <p:nvSpPr>
          <p:cNvPr id="6" name="Freeform 6"/>
          <p:cNvSpPr/>
          <p:nvPr/>
        </p:nvSpPr>
        <p:spPr>
          <a:xfrm>
            <a:off x="14268770" y="8744108"/>
            <a:ext cx="2612287" cy="1715454"/>
          </a:xfrm>
          <a:custGeom>
            <a:avLst/>
            <a:gdLst/>
            <a:ahLst/>
            <a:cxnLst/>
            <a:rect l="l" t="t" r="r" b="b"/>
            <a:pathLst>
              <a:path w="2612287" h="1715454">
                <a:moveTo>
                  <a:pt x="0" y="0"/>
                </a:moveTo>
                <a:lnTo>
                  <a:pt x="2612286" y="0"/>
                </a:lnTo>
                <a:lnTo>
                  <a:pt x="2612286" y="1715454"/>
                </a:lnTo>
                <a:lnTo>
                  <a:pt x="0" y="1715454"/>
                </a:lnTo>
                <a:lnTo>
                  <a:pt x="0" y="0"/>
                </a:lnTo>
                <a:close/>
              </a:path>
            </a:pathLst>
          </a:custGeom>
          <a:blipFill>
            <a:blip r:embed="rId5"/>
            <a:stretch>
              <a:fillRect/>
            </a:stretch>
          </a:blipFill>
        </p:spPr>
        <p:txBody>
          <a:bodyPr/>
          <a:lstStyle/>
          <a:p>
            <a:endParaRPr lang="en-US"/>
          </a:p>
        </p:txBody>
      </p:sp>
      <p:sp>
        <p:nvSpPr>
          <p:cNvPr id="7" name="Freeform 7"/>
          <p:cNvSpPr/>
          <p:nvPr/>
        </p:nvSpPr>
        <p:spPr>
          <a:xfrm>
            <a:off x="1627778" y="1636712"/>
            <a:ext cx="14136257" cy="7107396"/>
          </a:xfrm>
          <a:custGeom>
            <a:avLst/>
            <a:gdLst/>
            <a:ahLst/>
            <a:cxnLst/>
            <a:rect l="l" t="t" r="r" b="b"/>
            <a:pathLst>
              <a:path w="14136257" h="7107396">
                <a:moveTo>
                  <a:pt x="0" y="0"/>
                </a:moveTo>
                <a:lnTo>
                  <a:pt x="14136257" y="0"/>
                </a:lnTo>
                <a:lnTo>
                  <a:pt x="14136257" y="7107396"/>
                </a:lnTo>
                <a:lnTo>
                  <a:pt x="0" y="710739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TextBox 8"/>
          <p:cNvSpPr txBox="1"/>
          <p:nvPr/>
        </p:nvSpPr>
        <p:spPr>
          <a:xfrm>
            <a:off x="642878" y="2468175"/>
            <a:ext cx="16110682" cy="5675721"/>
          </a:xfrm>
          <a:prstGeom prst="rect">
            <a:avLst/>
          </a:prstGeom>
        </p:spPr>
        <p:txBody>
          <a:bodyPr wrap="square" lIns="0" tIns="0" rIns="0" bIns="0" rtlCol="0" anchor="t">
            <a:spAutoFit/>
          </a:bodyPr>
          <a:lstStyle/>
          <a:p>
            <a:pPr marL="468313" indent="-468313" defTabSz="912813">
              <a:lnSpc>
                <a:spcPct val="110000"/>
              </a:lnSpc>
              <a:spcBef>
                <a:spcPct val="20000"/>
              </a:spcBef>
              <a:buClr>
                <a:schemeClr val="accent2"/>
              </a:buClr>
            </a:pPr>
            <a:r>
              <a:rPr lang="en-GB" altLang="en-US" sz="3600" dirty="0" smtClean="0">
                <a:latin typeface="Constantia" pitchFamily="18" charset="0"/>
              </a:rPr>
              <a:t>By his own admission Moses couldn’t have fulfilled God’s mission for him alone. Hence God appointed Aaron to assist him in leading the Israelites out of Egypt. (Exodus 4:14-16): </a:t>
            </a:r>
          </a:p>
          <a:p>
            <a:pPr marL="468313" indent="-468313" defTabSz="912813">
              <a:lnSpc>
                <a:spcPct val="110000"/>
              </a:lnSpc>
              <a:spcBef>
                <a:spcPct val="20000"/>
              </a:spcBef>
              <a:buClr>
                <a:schemeClr val="accent2"/>
              </a:buClr>
            </a:pPr>
            <a:r>
              <a:rPr lang="en-GB" altLang="en-US" sz="3600" i="1" dirty="0" smtClean="0">
                <a:latin typeface="Constantia" pitchFamily="18" charset="0"/>
              </a:rPr>
              <a:t> "Then the LORD’s anger burned against Moses, and He said, 'Is not Aaron the Levite your brother? I know that he can speak well. And he is now on his way to meet you. When he sees you, he will be glad in his heart. You are to speak to him and put the words in his mouth; I will help both of you speak and will teach you what to do.”</a:t>
            </a:r>
          </a:p>
          <a:p>
            <a:pPr marL="468313" indent="-468313" defTabSz="912813">
              <a:lnSpc>
                <a:spcPct val="110000"/>
              </a:lnSpc>
              <a:spcBef>
                <a:spcPct val="20000"/>
              </a:spcBef>
              <a:buClr>
                <a:schemeClr val="accent2"/>
              </a:buClr>
            </a:pPr>
            <a:r>
              <a:rPr lang="en-GB" altLang="en-US" sz="3600" b="1" dirty="0" smtClean="0">
                <a:latin typeface="Constantia" pitchFamily="18" charset="0"/>
              </a:rPr>
              <a:t>This highlights partnership in collaboration</a:t>
            </a:r>
            <a:r>
              <a:rPr lang="en-GB" altLang="en-US" sz="3600" dirty="0" smtClean="0">
                <a:latin typeface="Constantia" pitchFamily="18" charset="0"/>
              </a:rPr>
              <a:t>.</a:t>
            </a:r>
            <a:endParaRPr lang="en-GB" altLang="en-US" sz="3600" dirty="0">
              <a:latin typeface="Constantia" pitchFamily="18" charset="0"/>
            </a:endParaRPr>
          </a:p>
        </p:txBody>
      </p:sp>
      <p:sp>
        <p:nvSpPr>
          <p:cNvPr id="9" name="TextBox 9"/>
          <p:cNvSpPr txBox="1"/>
          <p:nvPr/>
        </p:nvSpPr>
        <p:spPr>
          <a:xfrm>
            <a:off x="785754" y="428592"/>
            <a:ext cx="17039377" cy="1009956"/>
          </a:xfrm>
          <a:prstGeom prst="rect">
            <a:avLst/>
          </a:prstGeom>
        </p:spPr>
        <p:txBody>
          <a:bodyPr wrap="square" lIns="0" tIns="0" rIns="0" bIns="0" rtlCol="0" anchor="t">
            <a:spAutoFit/>
          </a:bodyPr>
          <a:lstStyle/>
          <a:p>
            <a:pPr>
              <a:lnSpc>
                <a:spcPts val="8400"/>
              </a:lnSpc>
              <a:spcBef>
                <a:spcPct val="0"/>
              </a:spcBef>
            </a:pPr>
            <a:r>
              <a:rPr lang="en-GB" altLang="en-US" sz="6000" b="1" dirty="0" smtClean="0">
                <a:solidFill>
                  <a:schemeClr val="accent1">
                    <a:lumMod val="75000"/>
                  </a:schemeClr>
                </a:solidFill>
                <a:latin typeface="Tahoma" pitchFamily="34" charset="0"/>
                <a:cs typeface="Tahoma" pitchFamily="34" charset="0"/>
              </a:rPr>
              <a:t>3.1. Moses and Aaron:</a:t>
            </a:r>
            <a:endParaRPr lang="en-US" sz="6000" b="1" dirty="0">
              <a:solidFill>
                <a:schemeClr val="accent1">
                  <a:lumMod val="75000"/>
                </a:schemeClr>
              </a:solidFill>
              <a:latin typeface="Montserrat Bold"/>
              <a:ea typeface="Montserrat Bold"/>
              <a:cs typeface="Montserrat Bold"/>
              <a:sym typeface="Montserrat Bold"/>
            </a:endParaRPr>
          </a:p>
        </p:txBody>
      </p:sp>
      <p:sp>
        <p:nvSpPr>
          <p:cNvPr id="10" name="TextBox 10"/>
          <p:cNvSpPr txBox="1"/>
          <p:nvPr/>
        </p:nvSpPr>
        <p:spPr>
          <a:xfrm>
            <a:off x="857192" y="1443331"/>
            <a:ext cx="7366071" cy="271145"/>
          </a:xfrm>
          <a:prstGeom prst="rect">
            <a:avLst/>
          </a:prstGeom>
        </p:spPr>
        <p:txBody>
          <a:bodyPr lIns="0" tIns="0" rIns="0" bIns="0" rtlCol="0" anchor="t">
            <a:spAutoFit/>
          </a:bodyPr>
          <a:lstStyle/>
          <a:p>
            <a:pPr algn="ctr">
              <a:lnSpc>
                <a:spcPts val="2380"/>
              </a:lnSpc>
              <a:spcBef>
                <a:spcPct val="0"/>
              </a:spcBef>
            </a:pPr>
            <a:r>
              <a:rPr lang="en-US" sz="1700" spc="935" dirty="0">
                <a:solidFill>
                  <a:srgbClr val="000000"/>
                </a:solidFill>
                <a:latin typeface="Nunito"/>
                <a:ea typeface="Nunito"/>
                <a:cs typeface="Nunito"/>
                <a:sym typeface="Nunito"/>
              </a:rPr>
              <a:t>AFRICA BIBLE IMPACT SUMMIT</a:t>
            </a:r>
          </a:p>
        </p:txBody>
      </p:sp>
      <p:sp>
        <p:nvSpPr>
          <p:cNvPr id="11" name="Freeform 11"/>
          <p:cNvSpPr/>
          <p:nvPr/>
        </p:nvSpPr>
        <p:spPr>
          <a:xfrm>
            <a:off x="12707955" y="-436545"/>
            <a:ext cx="5580045" cy="5580045"/>
          </a:xfrm>
          <a:custGeom>
            <a:avLst/>
            <a:gdLst/>
            <a:ahLst/>
            <a:cxnLst/>
            <a:rect l="l" t="t" r="r" b="b"/>
            <a:pathLst>
              <a:path w="5580045" h="5580045">
                <a:moveTo>
                  <a:pt x="0" y="0"/>
                </a:moveTo>
                <a:lnTo>
                  <a:pt x="5580045" y="0"/>
                </a:lnTo>
                <a:lnTo>
                  <a:pt x="5580045" y="5580045"/>
                </a:lnTo>
                <a:lnTo>
                  <a:pt x="0" y="5580045"/>
                </a:lnTo>
                <a:lnTo>
                  <a:pt x="0" y="0"/>
                </a:lnTo>
                <a:close/>
              </a:path>
            </a:pathLst>
          </a:custGeom>
          <a:blipFill>
            <a:blip r:embed="rId8">
              <a:alphaModFix amt="9999"/>
            </a:blip>
            <a:stretch>
              <a:fillRect/>
            </a:stretch>
          </a:blipFill>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1117" t="-9350" r="-4130" b="-15309"/>
            </a:stretch>
          </a:blipFill>
        </p:spPr>
        <p:txBody>
          <a:bodyPr/>
          <a:lstStyle/>
          <a:p>
            <a:endParaRPr lang="en-US"/>
          </a:p>
        </p:txBody>
      </p:sp>
      <p:grpSp>
        <p:nvGrpSpPr>
          <p:cNvPr id="3" name="Group 3"/>
          <p:cNvGrpSpPr/>
          <p:nvPr/>
        </p:nvGrpSpPr>
        <p:grpSpPr>
          <a:xfrm>
            <a:off x="0" y="8870597"/>
            <a:ext cx="18288000" cy="1416403"/>
            <a:chOff x="0" y="0"/>
            <a:chExt cx="24384000" cy="1888537"/>
          </a:xfrm>
        </p:grpSpPr>
        <p:pic>
          <p:nvPicPr>
            <p:cNvPr id="4" name="Picture 4"/>
            <p:cNvPicPr>
              <a:picLocks noChangeAspect="1"/>
            </p:cNvPicPr>
            <p:nvPr/>
          </p:nvPicPr>
          <p:blipFill>
            <a:blip r:embed="rId3"/>
            <a:srcRect t="43038" b="43038"/>
            <a:stretch>
              <a:fillRect/>
            </a:stretch>
          </p:blipFill>
          <p:spPr>
            <a:xfrm>
              <a:off x="0" y="0"/>
              <a:ext cx="24384000" cy="1888537"/>
            </a:xfrm>
            <a:prstGeom prst="rect">
              <a:avLst/>
            </a:prstGeom>
          </p:spPr>
        </p:pic>
      </p:grpSp>
      <p:sp>
        <p:nvSpPr>
          <p:cNvPr id="5" name="Freeform 5"/>
          <p:cNvSpPr/>
          <p:nvPr/>
        </p:nvSpPr>
        <p:spPr>
          <a:xfrm>
            <a:off x="396477" y="9050439"/>
            <a:ext cx="3507867" cy="1034246"/>
          </a:xfrm>
          <a:custGeom>
            <a:avLst/>
            <a:gdLst/>
            <a:ahLst/>
            <a:cxnLst/>
            <a:rect l="l" t="t" r="r" b="b"/>
            <a:pathLst>
              <a:path w="3507867" h="1034246">
                <a:moveTo>
                  <a:pt x="0" y="0"/>
                </a:moveTo>
                <a:lnTo>
                  <a:pt x="3507866" y="0"/>
                </a:lnTo>
                <a:lnTo>
                  <a:pt x="3507866" y="1034246"/>
                </a:lnTo>
                <a:lnTo>
                  <a:pt x="0" y="1034246"/>
                </a:lnTo>
                <a:lnTo>
                  <a:pt x="0" y="0"/>
                </a:lnTo>
                <a:close/>
              </a:path>
            </a:pathLst>
          </a:custGeom>
          <a:blipFill>
            <a:blip r:embed="rId4"/>
            <a:stretch>
              <a:fillRect/>
            </a:stretch>
          </a:blipFill>
        </p:spPr>
        <p:txBody>
          <a:bodyPr/>
          <a:lstStyle/>
          <a:p>
            <a:endParaRPr lang="en-US"/>
          </a:p>
        </p:txBody>
      </p:sp>
      <p:sp>
        <p:nvSpPr>
          <p:cNvPr id="6" name="Freeform 6"/>
          <p:cNvSpPr/>
          <p:nvPr/>
        </p:nvSpPr>
        <p:spPr>
          <a:xfrm>
            <a:off x="14268770" y="8744108"/>
            <a:ext cx="2612287" cy="1715454"/>
          </a:xfrm>
          <a:custGeom>
            <a:avLst/>
            <a:gdLst/>
            <a:ahLst/>
            <a:cxnLst/>
            <a:rect l="l" t="t" r="r" b="b"/>
            <a:pathLst>
              <a:path w="2612287" h="1715454">
                <a:moveTo>
                  <a:pt x="0" y="0"/>
                </a:moveTo>
                <a:lnTo>
                  <a:pt x="2612286" y="0"/>
                </a:lnTo>
                <a:lnTo>
                  <a:pt x="2612286" y="1715454"/>
                </a:lnTo>
                <a:lnTo>
                  <a:pt x="0" y="1715454"/>
                </a:lnTo>
                <a:lnTo>
                  <a:pt x="0" y="0"/>
                </a:lnTo>
                <a:close/>
              </a:path>
            </a:pathLst>
          </a:custGeom>
          <a:blipFill>
            <a:blip r:embed="rId5"/>
            <a:stretch>
              <a:fillRect/>
            </a:stretch>
          </a:blipFill>
        </p:spPr>
        <p:txBody>
          <a:bodyPr/>
          <a:lstStyle/>
          <a:p>
            <a:endParaRPr lang="en-US"/>
          </a:p>
        </p:txBody>
      </p:sp>
      <p:sp>
        <p:nvSpPr>
          <p:cNvPr id="7" name="Freeform 7"/>
          <p:cNvSpPr/>
          <p:nvPr/>
        </p:nvSpPr>
        <p:spPr>
          <a:xfrm>
            <a:off x="1627778" y="1636712"/>
            <a:ext cx="14136257" cy="7107396"/>
          </a:xfrm>
          <a:custGeom>
            <a:avLst/>
            <a:gdLst/>
            <a:ahLst/>
            <a:cxnLst/>
            <a:rect l="l" t="t" r="r" b="b"/>
            <a:pathLst>
              <a:path w="14136257" h="7107396">
                <a:moveTo>
                  <a:pt x="0" y="0"/>
                </a:moveTo>
                <a:lnTo>
                  <a:pt x="14136257" y="0"/>
                </a:lnTo>
                <a:lnTo>
                  <a:pt x="14136257" y="7107396"/>
                </a:lnTo>
                <a:lnTo>
                  <a:pt x="0" y="710739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TextBox 8"/>
          <p:cNvSpPr txBox="1"/>
          <p:nvPr/>
        </p:nvSpPr>
        <p:spPr>
          <a:xfrm>
            <a:off x="714316" y="2857484"/>
            <a:ext cx="16110682" cy="4028795"/>
          </a:xfrm>
          <a:prstGeom prst="rect">
            <a:avLst/>
          </a:prstGeom>
        </p:spPr>
        <p:txBody>
          <a:bodyPr wrap="square" lIns="0" tIns="0" rIns="0" bIns="0" rtlCol="0" anchor="t">
            <a:spAutoFit/>
          </a:bodyPr>
          <a:lstStyle/>
          <a:p>
            <a:pPr marL="468313" indent="-468313" defTabSz="912813">
              <a:lnSpc>
                <a:spcPct val="110000"/>
              </a:lnSpc>
              <a:spcBef>
                <a:spcPct val="20000"/>
              </a:spcBef>
              <a:buClr>
                <a:schemeClr val="accent2"/>
              </a:buClr>
            </a:pPr>
            <a:r>
              <a:rPr lang="en-GB" altLang="en-US" sz="4000" dirty="0" smtClean="0">
                <a:latin typeface="Constantia" pitchFamily="18" charset="0"/>
              </a:rPr>
              <a:t>Nehemiah was an outstanding leader but his task of rebuilding the walls of Jerusalem was so huge that he couldn’t have done it alone. It took collaborative effort with several people. Beyond his prayers, surveys, and strategy, he mobilised, organised encouraged and empowered diverse people for the task. Nehemiah’s collaboration included delegation and trust. </a:t>
            </a:r>
            <a:endParaRPr lang="en-GB" altLang="en-US" sz="4000" dirty="0">
              <a:latin typeface="Constantia" pitchFamily="18" charset="0"/>
            </a:endParaRPr>
          </a:p>
        </p:txBody>
      </p:sp>
      <p:sp>
        <p:nvSpPr>
          <p:cNvPr id="9" name="TextBox 9"/>
          <p:cNvSpPr txBox="1"/>
          <p:nvPr/>
        </p:nvSpPr>
        <p:spPr>
          <a:xfrm>
            <a:off x="785754" y="428592"/>
            <a:ext cx="17039377" cy="991618"/>
          </a:xfrm>
          <a:prstGeom prst="rect">
            <a:avLst/>
          </a:prstGeom>
        </p:spPr>
        <p:txBody>
          <a:bodyPr wrap="square" lIns="0" tIns="0" rIns="0" bIns="0" rtlCol="0" anchor="t">
            <a:spAutoFit/>
          </a:bodyPr>
          <a:lstStyle/>
          <a:p>
            <a:pPr>
              <a:lnSpc>
                <a:spcPts val="8400"/>
              </a:lnSpc>
              <a:spcBef>
                <a:spcPct val="0"/>
              </a:spcBef>
            </a:pPr>
            <a:r>
              <a:rPr lang="en-GB" altLang="en-US" sz="6000" b="1" dirty="0" smtClean="0">
                <a:solidFill>
                  <a:schemeClr val="accent1">
                    <a:lumMod val="75000"/>
                  </a:schemeClr>
                </a:solidFill>
                <a:latin typeface="Tahoma" pitchFamily="34" charset="0"/>
                <a:cs typeface="Tahoma" pitchFamily="34" charset="0"/>
              </a:rPr>
              <a:t>3.2</a:t>
            </a:r>
            <a:r>
              <a:rPr lang="en-GB" altLang="en-US" sz="6000" b="1" dirty="0" smtClean="0">
                <a:solidFill>
                  <a:schemeClr val="accent1">
                    <a:lumMod val="75000"/>
                  </a:schemeClr>
                </a:solidFill>
                <a:latin typeface="Tahoma" pitchFamily="34" charset="0"/>
                <a:cs typeface="Tahoma" pitchFamily="34" charset="0"/>
              </a:rPr>
              <a:t>. Nehemiah and his Co-labourers</a:t>
            </a:r>
            <a:endParaRPr lang="en-US" sz="6000" b="1" dirty="0">
              <a:solidFill>
                <a:schemeClr val="accent1">
                  <a:lumMod val="75000"/>
                </a:schemeClr>
              </a:solidFill>
              <a:latin typeface="Montserrat Bold"/>
              <a:ea typeface="Montserrat Bold"/>
              <a:cs typeface="Montserrat Bold"/>
              <a:sym typeface="Montserrat Bold"/>
            </a:endParaRPr>
          </a:p>
        </p:txBody>
      </p:sp>
      <p:sp>
        <p:nvSpPr>
          <p:cNvPr id="10" name="TextBox 10"/>
          <p:cNvSpPr txBox="1"/>
          <p:nvPr/>
        </p:nvSpPr>
        <p:spPr>
          <a:xfrm>
            <a:off x="857192" y="1443331"/>
            <a:ext cx="7366071" cy="271145"/>
          </a:xfrm>
          <a:prstGeom prst="rect">
            <a:avLst/>
          </a:prstGeom>
        </p:spPr>
        <p:txBody>
          <a:bodyPr lIns="0" tIns="0" rIns="0" bIns="0" rtlCol="0" anchor="t">
            <a:spAutoFit/>
          </a:bodyPr>
          <a:lstStyle/>
          <a:p>
            <a:pPr algn="ctr">
              <a:lnSpc>
                <a:spcPts val="2380"/>
              </a:lnSpc>
              <a:spcBef>
                <a:spcPct val="0"/>
              </a:spcBef>
            </a:pPr>
            <a:r>
              <a:rPr lang="en-US" sz="1700" spc="935" dirty="0">
                <a:solidFill>
                  <a:srgbClr val="000000"/>
                </a:solidFill>
                <a:latin typeface="Nunito"/>
                <a:ea typeface="Nunito"/>
                <a:cs typeface="Nunito"/>
                <a:sym typeface="Nunito"/>
              </a:rPr>
              <a:t>AFRICA BIBLE IMPACT SUMMIT</a:t>
            </a:r>
          </a:p>
        </p:txBody>
      </p:sp>
      <p:sp>
        <p:nvSpPr>
          <p:cNvPr id="11" name="Freeform 11"/>
          <p:cNvSpPr/>
          <p:nvPr/>
        </p:nvSpPr>
        <p:spPr>
          <a:xfrm>
            <a:off x="12707955" y="-436545"/>
            <a:ext cx="5580045" cy="5580045"/>
          </a:xfrm>
          <a:custGeom>
            <a:avLst/>
            <a:gdLst/>
            <a:ahLst/>
            <a:cxnLst/>
            <a:rect l="l" t="t" r="r" b="b"/>
            <a:pathLst>
              <a:path w="5580045" h="5580045">
                <a:moveTo>
                  <a:pt x="0" y="0"/>
                </a:moveTo>
                <a:lnTo>
                  <a:pt x="5580045" y="0"/>
                </a:lnTo>
                <a:lnTo>
                  <a:pt x="5580045" y="5580045"/>
                </a:lnTo>
                <a:lnTo>
                  <a:pt x="0" y="5580045"/>
                </a:lnTo>
                <a:lnTo>
                  <a:pt x="0" y="0"/>
                </a:lnTo>
                <a:close/>
              </a:path>
            </a:pathLst>
          </a:custGeom>
          <a:blipFill>
            <a:blip r:embed="rId8">
              <a:alphaModFix amt="9999"/>
            </a:blip>
            <a:stretch>
              <a:fillRect/>
            </a:stretch>
          </a:blipFill>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l="-1117" t="-9350" r="-4130" b="-15309"/>
            </a:stretch>
          </a:blipFill>
        </p:spPr>
        <p:txBody>
          <a:bodyPr/>
          <a:lstStyle/>
          <a:p>
            <a:endParaRPr lang="en-US"/>
          </a:p>
        </p:txBody>
      </p:sp>
      <p:grpSp>
        <p:nvGrpSpPr>
          <p:cNvPr id="3" name="Group 3"/>
          <p:cNvGrpSpPr/>
          <p:nvPr/>
        </p:nvGrpSpPr>
        <p:grpSpPr>
          <a:xfrm>
            <a:off x="0" y="8870597"/>
            <a:ext cx="18288000" cy="1416403"/>
            <a:chOff x="0" y="0"/>
            <a:chExt cx="24384000" cy="1888537"/>
          </a:xfrm>
        </p:grpSpPr>
        <p:pic>
          <p:nvPicPr>
            <p:cNvPr id="4" name="Picture 4"/>
            <p:cNvPicPr>
              <a:picLocks noChangeAspect="1"/>
            </p:cNvPicPr>
            <p:nvPr/>
          </p:nvPicPr>
          <p:blipFill>
            <a:blip r:embed="rId4"/>
            <a:srcRect t="43038" b="43038"/>
            <a:stretch>
              <a:fillRect/>
            </a:stretch>
          </p:blipFill>
          <p:spPr>
            <a:xfrm>
              <a:off x="0" y="0"/>
              <a:ext cx="24384000" cy="1888537"/>
            </a:xfrm>
            <a:prstGeom prst="rect">
              <a:avLst/>
            </a:prstGeom>
          </p:spPr>
        </p:pic>
      </p:grpSp>
      <p:sp>
        <p:nvSpPr>
          <p:cNvPr id="5" name="Freeform 5"/>
          <p:cNvSpPr/>
          <p:nvPr/>
        </p:nvSpPr>
        <p:spPr>
          <a:xfrm>
            <a:off x="396477" y="9050439"/>
            <a:ext cx="3507867" cy="1034246"/>
          </a:xfrm>
          <a:custGeom>
            <a:avLst/>
            <a:gdLst/>
            <a:ahLst/>
            <a:cxnLst/>
            <a:rect l="l" t="t" r="r" b="b"/>
            <a:pathLst>
              <a:path w="3507867" h="1034246">
                <a:moveTo>
                  <a:pt x="0" y="0"/>
                </a:moveTo>
                <a:lnTo>
                  <a:pt x="3507866" y="0"/>
                </a:lnTo>
                <a:lnTo>
                  <a:pt x="3507866" y="1034246"/>
                </a:lnTo>
                <a:lnTo>
                  <a:pt x="0" y="1034246"/>
                </a:lnTo>
                <a:lnTo>
                  <a:pt x="0" y="0"/>
                </a:lnTo>
                <a:close/>
              </a:path>
            </a:pathLst>
          </a:custGeom>
          <a:blipFill>
            <a:blip r:embed="rId5"/>
            <a:stretch>
              <a:fillRect/>
            </a:stretch>
          </a:blipFill>
        </p:spPr>
        <p:txBody>
          <a:bodyPr/>
          <a:lstStyle/>
          <a:p>
            <a:endParaRPr lang="en-US"/>
          </a:p>
        </p:txBody>
      </p:sp>
      <p:sp>
        <p:nvSpPr>
          <p:cNvPr id="6" name="Freeform 6"/>
          <p:cNvSpPr/>
          <p:nvPr/>
        </p:nvSpPr>
        <p:spPr>
          <a:xfrm>
            <a:off x="14268770" y="8744108"/>
            <a:ext cx="2612287" cy="1715454"/>
          </a:xfrm>
          <a:custGeom>
            <a:avLst/>
            <a:gdLst/>
            <a:ahLst/>
            <a:cxnLst/>
            <a:rect l="l" t="t" r="r" b="b"/>
            <a:pathLst>
              <a:path w="2612287" h="1715454">
                <a:moveTo>
                  <a:pt x="0" y="0"/>
                </a:moveTo>
                <a:lnTo>
                  <a:pt x="2612286" y="0"/>
                </a:lnTo>
                <a:lnTo>
                  <a:pt x="2612286" y="1715454"/>
                </a:lnTo>
                <a:lnTo>
                  <a:pt x="0" y="1715454"/>
                </a:lnTo>
                <a:lnTo>
                  <a:pt x="0" y="0"/>
                </a:lnTo>
                <a:close/>
              </a:path>
            </a:pathLst>
          </a:custGeom>
          <a:blipFill>
            <a:blip r:embed="rId6"/>
            <a:stretch>
              <a:fillRect/>
            </a:stretch>
          </a:blipFill>
        </p:spPr>
        <p:txBody>
          <a:bodyPr/>
          <a:lstStyle/>
          <a:p>
            <a:endParaRPr lang="en-US"/>
          </a:p>
        </p:txBody>
      </p:sp>
      <p:sp>
        <p:nvSpPr>
          <p:cNvPr id="7" name="Freeform 7"/>
          <p:cNvSpPr/>
          <p:nvPr/>
        </p:nvSpPr>
        <p:spPr>
          <a:xfrm>
            <a:off x="1627778" y="1636712"/>
            <a:ext cx="14136257" cy="7107396"/>
          </a:xfrm>
          <a:custGeom>
            <a:avLst/>
            <a:gdLst/>
            <a:ahLst/>
            <a:cxnLst/>
            <a:rect l="l" t="t" r="r" b="b"/>
            <a:pathLst>
              <a:path w="14136257" h="7107396">
                <a:moveTo>
                  <a:pt x="0" y="0"/>
                </a:moveTo>
                <a:lnTo>
                  <a:pt x="14136257" y="0"/>
                </a:lnTo>
                <a:lnTo>
                  <a:pt x="14136257" y="7107396"/>
                </a:lnTo>
                <a:lnTo>
                  <a:pt x="0" y="710739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8" name="TextBox 8"/>
          <p:cNvSpPr txBox="1"/>
          <p:nvPr/>
        </p:nvSpPr>
        <p:spPr>
          <a:xfrm>
            <a:off x="428564" y="2428856"/>
            <a:ext cx="9358378" cy="6432530"/>
          </a:xfrm>
          <a:prstGeom prst="rect">
            <a:avLst/>
          </a:prstGeom>
        </p:spPr>
        <p:txBody>
          <a:bodyPr wrap="square" lIns="0" tIns="0" rIns="0" bIns="0" rtlCol="0" anchor="t">
            <a:spAutoFit/>
          </a:bodyPr>
          <a:lstStyle/>
          <a:p>
            <a:pPr marL="468313" indent="-468313" defTabSz="912813">
              <a:lnSpc>
                <a:spcPct val="110000"/>
              </a:lnSpc>
              <a:spcBef>
                <a:spcPct val="20000"/>
              </a:spcBef>
              <a:buClr>
                <a:schemeClr val="accent2"/>
              </a:buClr>
            </a:pPr>
            <a:r>
              <a:rPr lang="en-GB" altLang="en-US" sz="3800" dirty="0" smtClean="0">
                <a:latin typeface="Constantia" pitchFamily="18" charset="0"/>
              </a:rPr>
              <a:t>Nehemiah was an outstanding leader but his task of rebuilding the walls of Jerusalem was so huge that he couldn’t have done it alone. It took collaborative effort with several people. Beyond his prayers, surveys, and strategy, he mobilised, organised encouraged and empowered diverse people for the task. Nehemiah’s collaboration included delegation and trust. </a:t>
            </a:r>
            <a:endParaRPr lang="en-GB" altLang="en-US" sz="3800" dirty="0">
              <a:latin typeface="Constantia" pitchFamily="18" charset="0"/>
            </a:endParaRPr>
          </a:p>
        </p:txBody>
      </p:sp>
      <p:sp>
        <p:nvSpPr>
          <p:cNvPr id="9" name="TextBox 9"/>
          <p:cNvSpPr txBox="1"/>
          <p:nvPr/>
        </p:nvSpPr>
        <p:spPr>
          <a:xfrm>
            <a:off x="785754" y="428592"/>
            <a:ext cx="17039377" cy="991618"/>
          </a:xfrm>
          <a:prstGeom prst="rect">
            <a:avLst/>
          </a:prstGeom>
        </p:spPr>
        <p:txBody>
          <a:bodyPr wrap="square" lIns="0" tIns="0" rIns="0" bIns="0" rtlCol="0" anchor="t">
            <a:spAutoFit/>
          </a:bodyPr>
          <a:lstStyle/>
          <a:p>
            <a:pPr>
              <a:lnSpc>
                <a:spcPts val="8400"/>
              </a:lnSpc>
              <a:spcBef>
                <a:spcPct val="0"/>
              </a:spcBef>
            </a:pPr>
            <a:r>
              <a:rPr lang="en-GB" altLang="en-US" sz="6000" b="1" dirty="0" smtClean="0">
                <a:solidFill>
                  <a:schemeClr val="accent1">
                    <a:lumMod val="75000"/>
                  </a:schemeClr>
                </a:solidFill>
                <a:latin typeface="Tahoma" pitchFamily="34" charset="0"/>
                <a:cs typeface="Tahoma" pitchFamily="34" charset="0"/>
              </a:rPr>
              <a:t>3.2</a:t>
            </a:r>
            <a:r>
              <a:rPr lang="en-GB" altLang="en-US" sz="6000" b="1" dirty="0" smtClean="0">
                <a:solidFill>
                  <a:schemeClr val="accent1">
                    <a:lumMod val="75000"/>
                  </a:schemeClr>
                </a:solidFill>
                <a:latin typeface="Tahoma" pitchFamily="34" charset="0"/>
                <a:cs typeface="Tahoma" pitchFamily="34" charset="0"/>
              </a:rPr>
              <a:t>. Nehemiah and his Co-labourers</a:t>
            </a:r>
            <a:endParaRPr lang="en-US" sz="6000" b="1" dirty="0">
              <a:solidFill>
                <a:schemeClr val="accent1">
                  <a:lumMod val="75000"/>
                </a:schemeClr>
              </a:solidFill>
              <a:latin typeface="Montserrat Bold"/>
              <a:ea typeface="Montserrat Bold"/>
              <a:cs typeface="Montserrat Bold"/>
              <a:sym typeface="Montserrat Bold"/>
            </a:endParaRPr>
          </a:p>
        </p:txBody>
      </p:sp>
      <p:sp>
        <p:nvSpPr>
          <p:cNvPr id="10" name="TextBox 10"/>
          <p:cNvSpPr txBox="1"/>
          <p:nvPr/>
        </p:nvSpPr>
        <p:spPr>
          <a:xfrm>
            <a:off x="857192" y="1443331"/>
            <a:ext cx="7366071" cy="271145"/>
          </a:xfrm>
          <a:prstGeom prst="rect">
            <a:avLst/>
          </a:prstGeom>
        </p:spPr>
        <p:txBody>
          <a:bodyPr lIns="0" tIns="0" rIns="0" bIns="0" rtlCol="0" anchor="t">
            <a:spAutoFit/>
          </a:bodyPr>
          <a:lstStyle/>
          <a:p>
            <a:pPr algn="ctr">
              <a:lnSpc>
                <a:spcPts val="2380"/>
              </a:lnSpc>
              <a:spcBef>
                <a:spcPct val="0"/>
              </a:spcBef>
            </a:pPr>
            <a:r>
              <a:rPr lang="en-US" sz="1700" spc="935" dirty="0">
                <a:solidFill>
                  <a:srgbClr val="000000"/>
                </a:solidFill>
                <a:latin typeface="Nunito"/>
                <a:ea typeface="Nunito"/>
                <a:cs typeface="Nunito"/>
                <a:sym typeface="Nunito"/>
              </a:rPr>
              <a:t>AFRICA BIBLE IMPACT SUMMIT</a:t>
            </a:r>
          </a:p>
        </p:txBody>
      </p:sp>
      <p:sp>
        <p:nvSpPr>
          <p:cNvPr id="11" name="Freeform 11"/>
          <p:cNvSpPr/>
          <p:nvPr/>
        </p:nvSpPr>
        <p:spPr>
          <a:xfrm>
            <a:off x="12707955" y="-436545"/>
            <a:ext cx="5580045" cy="5580045"/>
          </a:xfrm>
          <a:custGeom>
            <a:avLst/>
            <a:gdLst/>
            <a:ahLst/>
            <a:cxnLst/>
            <a:rect l="l" t="t" r="r" b="b"/>
            <a:pathLst>
              <a:path w="5580045" h="5580045">
                <a:moveTo>
                  <a:pt x="0" y="0"/>
                </a:moveTo>
                <a:lnTo>
                  <a:pt x="5580045" y="0"/>
                </a:lnTo>
                <a:lnTo>
                  <a:pt x="5580045" y="5580045"/>
                </a:lnTo>
                <a:lnTo>
                  <a:pt x="0" y="5580045"/>
                </a:lnTo>
                <a:lnTo>
                  <a:pt x="0" y="0"/>
                </a:lnTo>
                <a:close/>
              </a:path>
            </a:pathLst>
          </a:custGeom>
          <a:blipFill>
            <a:blip r:embed="rId9">
              <a:alphaModFix amt="9999"/>
            </a:blip>
            <a:stretch>
              <a:fillRect/>
            </a:stretch>
          </a:blipFill>
        </p:spPr>
        <p:txBody>
          <a:bodyPr/>
          <a:lstStyle/>
          <a:p>
            <a:endParaRPr lang="en-US"/>
          </a:p>
        </p:txBody>
      </p:sp>
      <p:sp>
        <p:nvSpPr>
          <p:cNvPr id="12" name="TextBox 8"/>
          <p:cNvSpPr txBox="1"/>
          <p:nvPr/>
        </p:nvSpPr>
        <p:spPr>
          <a:xfrm>
            <a:off x="10572760" y="2571732"/>
            <a:ext cx="7215238" cy="5113836"/>
          </a:xfrm>
          <a:prstGeom prst="rect">
            <a:avLst/>
          </a:prstGeom>
        </p:spPr>
        <p:txBody>
          <a:bodyPr wrap="square" lIns="0" tIns="0" rIns="0" bIns="0" rtlCol="0" anchor="t">
            <a:spAutoFit/>
          </a:bodyPr>
          <a:lstStyle/>
          <a:p>
            <a:pPr marL="468313" indent="-468313" algn="r" defTabSz="912813">
              <a:lnSpc>
                <a:spcPct val="110000"/>
              </a:lnSpc>
              <a:spcBef>
                <a:spcPct val="20000"/>
              </a:spcBef>
              <a:buClr>
                <a:schemeClr val="accent2"/>
              </a:buClr>
            </a:pPr>
            <a:r>
              <a:rPr lang="en-GB" altLang="en-US" sz="3800" dirty="0" smtClean="0">
                <a:solidFill>
                  <a:schemeClr val="accent1">
                    <a:lumMod val="75000"/>
                  </a:schemeClr>
                </a:solidFill>
                <a:latin typeface="Constantia" pitchFamily="18" charset="0"/>
              </a:rPr>
              <a:t>The most repeated phrase in Nehemiah 3 is “next to him “or “next to them” which demonstrates that everyone has a part to play in God's mission, and that every role, no matter how small it may seem, is vital to the overall mission.</a:t>
            </a:r>
            <a:endParaRPr lang="en-GB" altLang="en-US" sz="3800" dirty="0">
              <a:solidFill>
                <a:schemeClr val="accent1">
                  <a:lumMod val="75000"/>
                </a:schemeClr>
              </a:solidFill>
              <a:latin typeface="Constant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1117" t="-9350" r="-4130" b="-15309"/>
            </a:stretch>
          </a:blipFill>
        </p:spPr>
        <p:txBody>
          <a:bodyPr/>
          <a:lstStyle/>
          <a:p>
            <a:endParaRPr lang="en-US"/>
          </a:p>
        </p:txBody>
      </p:sp>
      <p:grpSp>
        <p:nvGrpSpPr>
          <p:cNvPr id="3" name="Group 3"/>
          <p:cNvGrpSpPr/>
          <p:nvPr/>
        </p:nvGrpSpPr>
        <p:grpSpPr>
          <a:xfrm>
            <a:off x="0" y="8870597"/>
            <a:ext cx="18288000" cy="1416403"/>
            <a:chOff x="0" y="0"/>
            <a:chExt cx="24384000" cy="1888537"/>
          </a:xfrm>
        </p:grpSpPr>
        <p:pic>
          <p:nvPicPr>
            <p:cNvPr id="4" name="Picture 4"/>
            <p:cNvPicPr>
              <a:picLocks noChangeAspect="1"/>
            </p:cNvPicPr>
            <p:nvPr/>
          </p:nvPicPr>
          <p:blipFill>
            <a:blip r:embed="rId3"/>
            <a:srcRect t="43038" b="43038"/>
            <a:stretch>
              <a:fillRect/>
            </a:stretch>
          </p:blipFill>
          <p:spPr>
            <a:xfrm>
              <a:off x="0" y="0"/>
              <a:ext cx="24384000" cy="1888537"/>
            </a:xfrm>
            <a:prstGeom prst="rect">
              <a:avLst/>
            </a:prstGeom>
          </p:spPr>
        </p:pic>
      </p:grpSp>
      <p:sp>
        <p:nvSpPr>
          <p:cNvPr id="5" name="Freeform 5"/>
          <p:cNvSpPr/>
          <p:nvPr/>
        </p:nvSpPr>
        <p:spPr>
          <a:xfrm>
            <a:off x="396477" y="9050439"/>
            <a:ext cx="3507867" cy="1034246"/>
          </a:xfrm>
          <a:custGeom>
            <a:avLst/>
            <a:gdLst/>
            <a:ahLst/>
            <a:cxnLst/>
            <a:rect l="l" t="t" r="r" b="b"/>
            <a:pathLst>
              <a:path w="3507867" h="1034246">
                <a:moveTo>
                  <a:pt x="0" y="0"/>
                </a:moveTo>
                <a:lnTo>
                  <a:pt x="3507866" y="0"/>
                </a:lnTo>
                <a:lnTo>
                  <a:pt x="3507866" y="1034246"/>
                </a:lnTo>
                <a:lnTo>
                  <a:pt x="0" y="1034246"/>
                </a:lnTo>
                <a:lnTo>
                  <a:pt x="0" y="0"/>
                </a:lnTo>
                <a:close/>
              </a:path>
            </a:pathLst>
          </a:custGeom>
          <a:blipFill>
            <a:blip r:embed="rId4"/>
            <a:stretch>
              <a:fillRect/>
            </a:stretch>
          </a:blipFill>
        </p:spPr>
        <p:txBody>
          <a:bodyPr/>
          <a:lstStyle/>
          <a:p>
            <a:endParaRPr lang="en-US"/>
          </a:p>
        </p:txBody>
      </p:sp>
      <p:sp>
        <p:nvSpPr>
          <p:cNvPr id="6" name="Freeform 6"/>
          <p:cNvSpPr/>
          <p:nvPr/>
        </p:nvSpPr>
        <p:spPr>
          <a:xfrm>
            <a:off x="14268770" y="8744108"/>
            <a:ext cx="2612287" cy="1715454"/>
          </a:xfrm>
          <a:custGeom>
            <a:avLst/>
            <a:gdLst/>
            <a:ahLst/>
            <a:cxnLst/>
            <a:rect l="l" t="t" r="r" b="b"/>
            <a:pathLst>
              <a:path w="2612287" h="1715454">
                <a:moveTo>
                  <a:pt x="0" y="0"/>
                </a:moveTo>
                <a:lnTo>
                  <a:pt x="2612286" y="0"/>
                </a:lnTo>
                <a:lnTo>
                  <a:pt x="2612286" y="1715454"/>
                </a:lnTo>
                <a:lnTo>
                  <a:pt x="0" y="1715454"/>
                </a:lnTo>
                <a:lnTo>
                  <a:pt x="0" y="0"/>
                </a:lnTo>
                <a:close/>
              </a:path>
            </a:pathLst>
          </a:custGeom>
          <a:blipFill>
            <a:blip r:embed="rId5"/>
            <a:stretch>
              <a:fillRect/>
            </a:stretch>
          </a:blipFill>
        </p:spPr>
        <p:txBody>
          <a:bodyPr/>
          <a:lstStyle/>
          <a:p>
            <a:endParaRPr lang="en-US"/>
          </a:p>
        </p:txBody>
      </p:sp>
      <p:sp>
        <p:nvSpPr>
          <p:cNvPr id="7" name="Freeform 7"/>
          <p:cNvSpPr/>
          <p:nvPr/>
        </p:nvSpPr>
        <p:spPr>
          <a:xfrm>
            <a:off x="1627778" y="1636712"/>
            <a:ext cx="14136257" cy="7107396"/>
          </a:xfrm>
          <a:custGeom>
            <a:avLst/>
            <a:gdLst/>
            <a:ahLst/>
            <a:cxnLst/>
            <a:rect l="l" t="t" r="r" b="b"/>
            <a:pathLst>
              <a:path w="14136257" h="7107396">
                <a:moveTo>
                  <a:pt x="0" y="0"/>
                </a:moveTo>
                <a:lnTo>
                  <a:pt x="14136257" y="0"/>
                </a:lnTo>
                <a:lnTo>
                  <a:pt x="14136257" y="7107396"/>
                </a:lnTo>
                <a:lnTo>
                  <a:pt x="0" y="710739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TextBox 8"/>
          <p:cNvSpPr txBox="1"/>
          <p:nvPr/>
        </p:nvSpPr>
        <p:spPr>
          <a:xfrm>
            <a:off x="714316" y="2214542"/>
            <a:ext cx="16110682" cy="5629233"/>
          </a:xfrm>
          <a:prstGeom prst="rect">
            <a:avLst/>
          </a:prstGeom>
        </p:spPr>
        <p:txBody>
          <a:bodyPr wrap="square" lIns="0" tIns="0" rIns="0" bIns="0" rtlCol="0" anchor="t">
            <a:spAutoFit/>
          </a:bodyPr>
          <a:lstStyle/>
          <a:p>
            <a:pPr marL="468313" indent="-468313" defTabSz="912813">
              <a:lnSpc>
                <a:spcPct val="110000"/>
              </a:lnSpc>
              <a:spcBef>
                <a:spcPct val="20000"/>
              </a:spcBef>
              <a:buClr>
                <a:schemeClr val="accent2"/>
              </a:buClr>
            </a:pPr>
            <a:endParaRPr lang="en-GB" altLang="en-US" sz="4000" dirty="0" smtClean="0">
              <a:latin typeface="Constantia" pitchFamily="18" charset="0"/>
            </a:endParaRPr>
          </a:p>
          <a:p>
            <a:pPr marL="468313" indent="-468313" defTabSz="912813">
              <a:lnSpc>
                <a:spcPct val="110000"/>
              </a:lnSpc>
              <a:spcBef>
                <a:spcPct val="20000"/>
              </a:spcBef>
              <a:buClr>
                <a:schemeClr val="accent2"/>
              </a:buClr>
            </a:pPr>
            <a:r>
              <a:rPr lang="en-GB" altLang="en-US" sz="4000" dirty="0" smtClean="0">
                <a:latin typeface="Constantia" pitchFamily="18" charset="0"/>
              </a:rPr>
              <a:t>•	</a:t>
            </a:r>
            <a:r>
              <a:rPr lang="en-GB" altLang="en-US" sz="4000" i="1" dirty="0" smtClean="0">
                <a:latin typeface="Constantia" pitchFamily="18" charset="0"/>
              </a:rPr>
              <a:t>“Two are better than one, because they have a good return for their </a:t>
            </a:r>
            <a:r>
              <a:rPr lang="en-GB" altLang="en-US" sz="4000" i="1" dirty="0" err="1" smtClean="0">
                <a:latin typeface="Constantia" pitchFamily="18" charset="0"/>
              </a:rPr>
              <a:t>labor</a:t>
            </a:r>
            <a:r>
              <a:rPr lang="en-GB" altLang="en-US" sz="4000" i="1" dirty="0" smtClean="0">
                <a:latin typeface="Constantia" pitchFamily="18" charset="0"/>
              </a:rPr>
              <a:t>: If either of them falls down, one can help the other up. But pity anyone who falls and has no one to help them up.” </a:t>
            </a:r>
            <a:r>
              <a:rPr lang="en-GB" altLang="en-US" sz="4000" dirty="0" smtClean="0">
                <a:latin typeface="Constantia" pitchFamily="18" charset="0"/>
              </a:rPr>
              <a:t>(Ecclesiastes 4:9-10)</a:t>
            </a:r>
          </a:p>
          <a:p>
            <a:pPr marL="468313" indent="-468313" defTabSz="912813">
              <a:lnSpc>
                <a:spcPct val="110000"/>
              </a:lnSpc>
              <a:spcBef>
                <a:spcPct val="20000"/>
              </a:spcBef>
              <a:buClr>
                <a:schemeClr val="accent2"/>
              </a:buClr>
            </a:pPr>
            <a:r>
              <a:rPr lang="en-GB" altLang="en-US" sz="4000" dirty="0" smtClean="0">
                <a:latin typeface="Constantia" pitchFamily="18" charset="0"/>
              </a:rPr>
              <a:t>•	“</a:t>
            </a:r>
            <a:r>
              <a:rPr lang="en-GB" altLang="en-US" sz="4000" i="1" dirty="0" smtClean="0">
                <a:latin typeface="Constantia" pitchFamily="18" charset="0"/>
              </a:rPr>
              <a:t>For just as each of us has one body with many members, and these members do not all have the same function, so in Christ we, though many, form one body, and each member belongs to all the others.” </a:t>
            </a:r>
            <a:r>
              <a:rPr lang="en-GB" altLang="en-US" sz="4000" dirty="0" smtClean="0">
                <a:latin typeface="Constantia" pitchFamily="18" charset="0"/>
              </a:rPr>
              <a:t>(Romans 12:4-5)</a:t>
            </a:r>
            <a:endParaRPr lang="en-GB" altLang="en-US" sz="4000" dirty="0">
              <a:latin typeface="Constantia" pitchFamily="18" charset="0"/>
            </a:endParaRPr>
          </a:p>
        </p:txBody>
      </p:sp>
      <p:sp>
        <p:nvSpPr>
          <p:cNvPr id="9" name="TextBox 9"/>
          <p:cNvSpPr txBox="1"/>
          <p:nvPr/>
        </p:nvSpPr>
        <p:spPr>
          <a:xfrm>
            <a:off x="785754" y="428592"/>
            <a:ext cx="17039377" cy="2075248"/>
          </a:xfrm>
          <a:prstGeom prst="rect">
            <a:avLst/>
          </a:prstGeom>
        </p:spPr>
        <p:txBody>
          <a:bodyPr wrap="square" lIns="0" tIns="0" rIns="0" bIns="0" rtlCol="0" anchor="t">
            <a:spAutoFit/>
          </a:bodyPr>
          <a:lstStyle/>
          <a:p>
            <a:pPr>
              <a:lnSpc>
                <a:spcPts val="8400"/>
              </a:lnSpc>
              <a:spcBef>
                <a:spcPct val="0"/>
              </a:spcBef>
            </a:pPr>
            <a:r>
              <a:rPr lang="en-GB" altLang="en-US" sz="6000" b="1" dirty="0" smtClean="0">
                <a:solidFill>
                  <a:schemeClr val="accent1">
                    <a:lumMod val="75000"/>
                  </a:schemeClr>
                </a:solidFill>
                <a:latin typeface="Tahoma" pitchFamily="34" charset="0"/>
                <a:cs typeface="Tahoma" pitchFamily="34" charset="0"/>
              </a:rPr>
              <a:t>Other </a:t>
            </a:r>
            <a:r>
              <a:rPr lang="en-GB" altLang="en-US" sz="6000" b="1" dirty="0" smtClean="0">
                <a:solidFill>
                  <a:schemeClr val="accent1">
                    <a:lumMod val="75000"/>
                  </a:schemeClr>
                </a:solidFill>
                <a:latin typeface="Tahoma" pitchFamily="34" charset="0"/>
                <a:cs typeface="Tahoma" pitchFamily="34" charset="0"/>
              </a:rPr>
              <a:t>Scripture texts support this:</a:t>
            </a:r>
            <a:br>
              <a:rPr lang="en-GB" altLang="en-US" sz="6000" b="1" dirty="0" smtClean="0">
                <a:solidFill>
                  <a:schemeClr val="accent1">
                    <a:lumMod val="75000"/>
                  </a:schemeClr>
                </a:solidFill>
                <a:latin typeface="Tahoma" pitchFamily="34" charset="0"/>
                <a:cs typeface="Tahoma" pitchFamily="34" charset="0"/>
              </a:rPr>
            </a:br>
            <a:endParaRPr lang="en-US" sz="6000" b="1" dirty="0">
              <a:solidFill>
                <a:schemeClr val="accent1">
                  <a:lumMod val="75000"/>
                </a:schemeClr>
              </a:solidFill>
              <a:latin typeface="Montserrat Bold"/>
              <a:ea typeface="Montserrat Bold"/>
              <a:cs typeface="Montserrat Bold"/>
              <a:sym typeface="Montserrat Bold"/>
            </a:endParaRPr>
          </a:p>
        </p:txBody>
      </p:sp>
      <p:sp>
        <p:nvSpPr>
          <p:cNvPr id="10" name="TextBox 10"/>
          <p:cNvSpPr txBox="1"/>
          <p:nvPr/>
        </p:nvSpPr>
        <p:spPr>
          <a:xfrm>
            <a:off x="857192" y="1443331"/>
            <a:ext cx="7366071" cy="271145"/>
          </a:xfrm>
          <a:prstGeom prst="rect">
            <a:avLst/>
          </a:prstGeom>
        </p:spPr>
        <p:txBody>
          <a:bodyPr lIns="0" tIns="0" rIns="0" bIns="0" rtlCol="0" anchor="t">
            <a:spAutoFit/>
          </a:bodyPr>
          <a:lstStyle/>
          <a:p>
            <a:pPr algn="ctr">
              <a:lnSpc>
                <a:spcPts val="2380"/>
              </a:lnSpc>
              <a:spcBef>
                <a:spcPct val="0"/>
              </a:spcBef>
            </a:pPr>
            <a:r>
              <a:rPr lang="en-US" sz="1700" spc="935" dirty="0">
                <a:solidFill>
                  <a:srgbClr val="000000"/>
                </a:solidFill>
                <a:latin typeface="Nunito"/>
                <a:ea typeface="Nunito"/>
                <a:cs typeface="Nunito"/>
                <a:sym typeface="Nunito"/>
              </a:rPr>
              <a:t>AFRICA BIBLE IMPACT SUMMIT</a:t>
            </a:r>
          </a:p>
        </p:txBody>
      </p:sp>
      <p:sp>
        <p:nvSpPr>
          <p:cNvPr id="11" name="Freeform 11"/>
          <p:cNvSpPr/>
          <p:nvPr/>
        </p:nvSpPr>
        <p:spPr>
          <a:xfrm>
            <a:off x="12707955" y="-436545"/>
            <a:ext cx="5580045" cy="5580045"/>
          </a:xfrm>
          <a:custGeom>
            <a:avLst/>
            <a:gdLst/>
            <a:ahLst/>
            <a:cxnLst/>
            <a:rect l="l" t="t" r="r" b="b"/>
            <a:pathLst>
              <a:path w="5580045" h="5580045">
                <a:moveTo>
                  <a:pt x="0" y="0"/>
                </a:moveTo>
                <a:lnTo>
                  <a:pt x="5580045" y="0"/>
                </a:lnTo>
                <a:lnTo>
                  <a:pt x="5580045" y="5580045"/>
                </a:lnTo>
                <a:lnTo>
                  <a:pt x="0" y="5580045"/>
                </a:lnTo>
                <a:lnTo>
                  <a:pt x="0" y="0"/>
                </a:lnTo>
                <a:close/>
              </a:path>
            </a:pathLst>
          </a:custGeom>
          <a:blipFill>
            <a:blip r:embed="rId8">
              <a:alphaModFix amt="9999"/>
            </a:blip>
            <a:stretch>
              <a:fillRect/>
            </a:stretch>
          </a:blipFill>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1117" t="-9350" r="-4130" b="-15309"/>
            </a:stretch>
          </a:blipFill>
        </p:spPr>
        <p:txBody>
          <a:bodyPr/>
          <a:lstStyle/>
          <a:p>
            <a:endParaRPr lang="en-US"/>
          </a:p>
        </p:txBody>
      </p:sp>
      <p:grpSp>
        <p:nvGrpSpPr>
          <p:cNvPr id="3" name="Group 3"/>
          <p:cNvGrpSpPr/>
          <p:nvPr/>
        </p:nvGrpSpPr>
        <p:grpSpPr>
          <a:xfrm>
            <a:off x="0" y="8870597"/>
            <a:ext cx="18288000" cy="1416403"/>
            <a:chOff x="0" y="0"/>
            <a:chExt cx="24384000" cy="1888537"/>
          </a:xfrm>
        </p:grpSpPr>
        <p:pic>
          <p:nvPicPr>
            <p:cNvPr id="4" name="Picture 4"/>
            <p:cNvPicPr>
              <a:picLocks noChangeAspect="1"/>
            </p:cNvPicPr>
            <p:nvPr/>
          </p:nvPicPr>
          <p:blipFill>
            <a:blip r:embed="rId3"/>
            <a:srcRect t="43038" b="43038"/>
            <a:stretch>
              <a:fillRect/>
            </a:stretch>
          </p:blipFill>
          <p:spPr>
            <a:xfrm>
              <a:off x="0" y="0"/>
              <a:ext cx="24384000" cy="1888537"/>
            </a:xfrm>
            <a:prstGeom prst="rect">
              <a:avLst/>
            </a:prstGeom>
          </p:spPr>
        </p:pic>
      </p:grpSp>
      <p:sp>
        <p:nvSpPr>
          <p:cNvPr id="5" name="Freeform 5"/>
          <p:cNvSpPr/>
          <p:nvPr/>
        </p:nvSpPr>
        <p:spPr>
          <a:xfrm>
            <a:off x="396477" y="9050439"/>
            <a:ext cx="3507867" cy="1034246"/>
          </a:xfrm>
          <a:custGeom>
            <a:avLst/>
            <a:gdLst/>
            <a:ahLst/>
            <a:cxnLst/>
            <a:rect l="l" t="t" r="r" b="b"/>
            <a:pathLst>
              <a:path w="3507867" h="1034246">
                <a:moveTo>
                  <a:pt x="0" y="0"/>
                </a:moveTo>
                <a:lnTo>
                  <a:pt x="3507866" y="0"/>
                </a:lnTo>
                <a:lnTo>
                  <a:pt x="3507866" y="1034246"/>
                </a:lnTo>
                <a:lnTo>
                  <a:pt x="0" y="1034246"/>
                </a:lnTo>
                <a:lnTo>
                  <a:pt x="0" y="0"/>
                </a:lnTo>
                <a:close/>
              </a:path>
            </a:pathLst>
          </a:custGeom>
          <a:blipFill>
            <a:blip r:embed="rId4"/>
            <a:stretch>
              <a:fillRect/>
            </a:stretch>
          </a:blipFill>
        </p:spPr>
        <p:txBody>
          <a:bodyPr/>
          <a:lstStyle/>
          <a:p>
            <a:endParaRPr lang="en-US"/>
          </a:p>
        </p:txBody>
      </p:sp>
      <p:sp>
        <p:nvSpPr>
          <p:cNvPr id="6" name="Freeform 6"/>
          <p:cNvSpPr/>
          <p:nvPr/>
        </p:nvSpPr>
        <p:spPr>
          <a:xfrm>
            <a:off x="14268770" y="8744108"/>
            <a:ext cx="2612287" cy="1715454"/>
          </a:xfrm>
          <a:custGeom>
            <a:avLst/>
            <a:gdLst/>
            <a:ahLst/>
            <a:cxnLst/>
            <a:rect l="l" t="t" r="r" b="b"/>
            <a:pathLst>
              <a:path w="2612287" h="1715454">
                <a:moveTo>
                  <a:pt x="0" y="0"/>
                </a:moveTo>
                <a:lnTo>
                  <a:pt x="2612286" y="0"/>
                </a:lnTo>
                <a:lnTo>
                  <a:pt x="2612286" y="1715454"/>
                </a:lnTo>
                <a:lnTo>
                  <a:pt x="0" y="1715454"/>
                </a:lnTo>
                <a:lnTo>
                  <a:pt x="0" y="0"/>
                </a:lnTo>
                <a:close/>
              </a:path>
            </a:pathLst>
          </a:custGeom>
          <a:blipFill>
            <a:blip r:embed="rId5"/>
            <a:stretch>
              <a:fillRect/>
            </a:stretch>
          </a:blipFill>
        </p:spPr>
        <p:txBody>
          <a:bodyPr/>
          <a:lstStyle/>
          <a:p>
            <a:endParaRPr lang="en-US"/>
          </a:p>
        </p:txBody>
      </p:sp>
      <p:sp>
        <p:nvSpPr>
          <p:cNvPr id="7" name="Freeform 7"/>
          <p:cNvSpPr/>
          <p:nvPr/>
        </p:nvSpPr>
        <p:spPr>
          <a:xfrm>
            <a:off x="1627778" y="1636712"/>
            <a:ext cx="14136257" cy="7107396"/>
          </a:xfrm>
          <a:custGeom>
            <a:avLst/>
            <a:gdLst/>
            <a:ahLst/>
            <a:cxnLst/>
            <a:rect l="l" t="t" r="r" b="b"/>
            <a:pathLst>
              <a:path w="14136257" h="7107396">
                <a:moveTo>
                  <a:pt x="0" y="0"/>
                </a:moveTo>
                <a:lnTo>
                  <a:pt x="14136257" y="0"/>
                </a:lnTo>
                <a:lnTo>
                  <a:pt x="14136257" y="7107396"/>
                </a:lnTo>
                <a:lnTo>
                  <a:pt x="0" y="710739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TextBox 8"/>
          <p:cNvSpPr txBox="1"/>
          <p:nvPr/>
        </p:nvSpPr>
        <p:spPr>
          <a:xfrm>
            <a:off x="928630" y="3500426"/>
            <a:ext cx="16110682" cy="2674578"/>
          </a:xfrm>
          <a:prstGeom prst="rect">
            <a:avLst/>
          </a:prstGeom>
        </p:spPr>
        <p:txBody>
          <a:bodyPr wrap="square" lIns="0" tIns="0" rIns="0" bIns="0" rtlCol="0" anchor="t">
            <a:spAutoFit/>
          </a:bodyPr>
          <a:lstStyle/>
          <a:p>
            <a:pPr marL="468313" indent="-468313" defTabSz="912813">
              <a:lnSpc>
                <a:spcPct val="110000"/>
              </a:lnSpc>
              <a:spcBef>
                <a:spcPct val="20000"/>
              </a:spcBef>
              <a:buClr>
                <a:schemeClr val="accent2"/>
              </a:buClr>
            </a:pPr>
            <a:r>
              <a:rPr lang="en-GB" altLang="en-US" sz="4000" dirty="0" smtClean="0">
                <a:latin typeface="Constantia" pitchFamily="18" charset="0"/>
              </a:rPr>
              <a:t>This Biblical value is replicated in the African idea of </a:t>
            </a:r>
            <a:r>
              <a:rPr lang="en-GB" altLang="en-US" sz="4000" b="1" dirty="0" err="1" smtClean="0">
                <a:latin typeface="Constantia" pitchFamily="18" charset="0"/>
              </a:rPr>
              <a:t>Ubuntu</a:t>
            </a:r>
            <a:r>
              <a:rPr lang="en-GB" altLang="en-US" sz="4000" dirty="0" smtClean="0">
                <a:latin typeface="Constantia" pitchFamily="18" charset="0"/>
              </a:rPr>
              <a:t>, which emphasizes </a:t>
            </a:r>
            <a:r>
              <a:rPr lang="en-GB" altLang="en-US" sz="4000" b="1" dirty="0" smtClean="0">
                <a:latin typeface="Constantia" pitchFamily="18" charset="0"/>
              </a:rPr>
              <a:t>togetherness and sharing the burden of our actions and their impacts.</a:t>
            </a:r>
            <a:r>
              <a:rPr lang="en-GB" altLang="en-US" sz="4000" dirty="0" smtClean="0">
                <a:latin typeface="Constantia" pitchFamily="18" charset="0"/>
              </a:rPr>
              <a:t> “It embodies values of harmony and sharing among members of a community.”.</a:t>
            </a:r>
            <a:endParaRPr lang="en-GB" altLang="en-US" sz="4000" dirty="0">
              <a:latin typeface="Constantia" pitchFamily="18" charset="0"/>
            </a:endParaRPr>
          </a:p>
        </p:txBody>
      </p:sp>
      <p:sp>
        <p:nvSpPr>
          <p:cNvPr id="9" name="TextBox 9"/>
          <p:cNvSpPr txBox="1"/>
          <p:nvPr/>
        </p:nvSpPr>
        <p:spPr>
          <a:xfrm>
            <a:off x="785754" y="428592"/>
            <a:ext cx="17039377" cy="991618"/>
          </a:xfrm>
          <a:prstGeom prst="rect">
            <a:avLst/>
          </a:prstGeom>
        </p:spPr>
        <p:txBody>
          <a:bodyPr wrap="square" lIns="0" tIns="0" rIns="0" bIns="0" rtlCol="0" anchor="t">
            <a:spAutoFit/>
          </a:bodyPr>
          <a:lstStyle/>
          <a:p>
            <a:pPr>
              <a:lnSpc>
                <a:spcPts val="8400"/>
              </a:lnSpc>
              <a:spcBef>
                <a:spcPct val="0"/>
              </a:spcBef>
            </a:pPr>
            <a:r>
              <a:rPr lang="en-GB" altLang="en-US" sz="6000" b="1" dirty="0" smtClean="0">
                <a:solidFill>
                  <a:schemeClr val="accent1">
                    <a:lumMod val="75000"/>
                  </a:schemeClr>
                </a:solidFill>
                <a:latin typeface="Tahoma" pitchFamily="34" charset="0"/>
                <a:cs typeface="Tahoma" pitchFamily="34" charset="0"/>
              </a:rPr>
              <a:t>…Together…</a:t>
            </a:r>
            <a:endParaRPr lang="en-US" sz="6000" b="1" dirty="0">
              <a:solidFill>
                <a:schemeClr val="accent1">
                  <a:lumMod val="75000"/>
                </a:schemeClr>
              </a:solidFill>
              <a:latin typeface="Montserrat Bold"/>
              <a:ea typeface="Montserrat Bold"/>
              <a:cs typeface="Montserrat Bold"/>
              <a:sym typeface="Montserrat Bold"/>
            </a:endParaRPr>
          </a:p>
        </p:txBody>
      </p:sp>
      <p:sp>
        <p:nvSpPr>
          <p:cNvPr id="10" name="TextBox 10"/>
          <p:cNvSpPr txBox="1"/>
          <p:nvPr/>
        </p:nvSpPr>
        <p:spPr>
          <a:xfrm>
            <a:off x="857192" y="1443331"/>
            <a:ext cx="7366071" cy="271145"/>
          </a:xfrm>
          <a:prstGeom prst="rect">
            <a:avLst/>
          </a:prstGeom>
        </p:spPr>
        <p:txBody>
          <a:bodyPr lIns="0" tIns="0" rIns="0" bIns="0" rtlCol="0" anchor="t">
            <a:spAutoFit/>
          </a:bodyPr>
          <a:lstStyle/>
          <a:p>
            <a:pPr algn="ctr">
              <a:lnSpc>
                <a:spcPts val="2380"/>
              </a:lnSpc>
              <a:spcBef>
                <a:spcPct val="0"/>
              </a:spcBef>
            </a:pPr>
            <a:r>
              <a:rPr lang="en-US" sz="1700" spc="935" dirty="0">
                <a:solidFill>
                  <a:srgbClr val="000000"/>
                </a:solidFill>
                <a:latin typeface="Nunito"/>
                <a:ea typeface="Nunito"/>
                <a:cs typeface="Nunito"/>
                <a:sym typeface="Nunito"/>
              </a:rPr>
              <a:t>AFRICA BIBLE IMPACT SUMMIT</a:t>
            </a:r>
          </a:p>
        </p:txBody>
      </p:sp>
      <p:sp>
        <p:nvSpPr>
          <p:cNvPr id="11" name="Freeform 11"/>
          <p:cNvSpPr/>
          <p:nvPr/>
        </p:nvSpPr>
        <p:spPr>
          <a:xfrm>
            <a:off x="12707955" y="-436545"/>
            <a:ext cx="5580045" cy="5580045"/>
          </a:xfrm>
          <a:custGeom>
            <a:avLst/>
            <a:gdLst/>
            <a:ahLst/>
            <a:cxnLst/>
            <a:rect l="l" t="t" r="r" b="b"/>
            <a:pathLst>
              <a:path w="5580045" h="5580045">
                <a:moveTo>
                  <a:pt x="0" y="0"/>
                </a:moveTo>
                <a:lnTo>
                  <a:pt x="5580045" y="0"/>
                </a:lnTo>
                <a:lnTo>
                  <a:pt x="5580045" y="5580045"/>
                </a:lnTo>
                <a:lnTo>
                  <a:pt x="0" y="5580045"/>
                </a:lnTo>
                <a:lnTo>
                  <a:pt x="0" y="0"/>
                </a:lnTo>
                <a:close/>
              </a:path>
            </a:pathLst>
          </a:custGeom>
          <a:blipFill>
            <a:blip r:embed="rId8">
              <a:alphaModFix amt="9999"/>
            </a:blip>
            <a:stretch>
              <a:fillRect/>
            </a:stretch>
          </a:blipFill>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1117" t="-9350" r="-4130" b="-15309"/>
            </a:stretch>
          </a:blipFill>
        </p:spPr>
        <p:txBody>
          <a:bodyPr/>
          <a:lstStyle/>
          <a:p>
            <a:endParaRPr lang="en-US"/>
          </a:p>
        </p:txBody>
      </p:sp>
      <p:grpSp>
        <p:nvGrpSpPr>
          <p:cNvPr id="3" name="Group 3"/>
          <p:cNvGrpSpPr/>
          <p:nvPr/>
        </p:nvGrpSpPr>
        <p:grpSpPr>
          <a:xfrm>
            <a:off x="0" y="8870597"/>
            <a:ext cx="18288000" cy="1416403"/>
            <a:chOff x="0" y="0"/>
            <a:chExt cx="24384000" cy="1888537"/>
          </a:xfrm>
        </p:grpSpPr>
        <p:pic>
          <p:nvPicPr>
            <p:cNvPr id="4" name="Picture 4"/>
            <p:cNvPicPr>
              <a:picLocks noChangeAspect="1"/>
            </p:cNvPicPr>
            <p:nvPr/>
          </p:nvPicPr>
          <p:blipFill>
            <a:blip r:embed="rId3"/>
            <a:srcRect t="43038" b="43038"/>
            <a:stretch>
              <a:fillRect/>
            </a:stretch>
          </p:blipFill>
          <p:spPr>
            <a:xfrm>
              <a:off x="0" y="0"/>
              <a:ext cx="24384000" cy="1888537"/>
            </a:xfrm>
            <a:prstGeom prst="rect">
              <a:avLst/>
            </a:prstGeom>
          </p:spPr>
        </p:pic>
      </p:grpSp>
      <p:sp>
        <p:nvSpPr>
          <p:cNvPr id="5" name="Freeform 5"/>
          <p:cNvSpPr/>
          <p:nvPr/>
        </p:nvSpPr>
        <p:spPr>
          <a:xfrm>
            <a:off x="396477" y="9050439"/>
            <a:ext cx="3507867" cy="1034246"/>
          </a:xfrm>
          <a:custGeom>
            <a:avLst/>
            <a:gdLst/>
            <a:ahLst/>
            <a:cxnLst/>
            <a:rect l="l" t="t" r="r" b="b"/>
            <a:pathLst>
              <a:path w="3507867" h="1034246">
                <a:moveTo>
                  <a:pt x="0" y="0"/>
                </a:moveTo>
                <a:lnTo>
                  <a:pt x="3507866" y="0"/>
                </a:lnTo>
                <a:lnTo>
                  <a:pt x="3507866" y="1034246"/>
                </a:lnTo>
                <a:lnTo>
                  <a:pt x="0" y="1034246"/>
                </a:lnTo>
                <a:lnTo>
                  <a:pt x="0" y="0"/>
                </a:lnTo>
                <a:close/>
              </a:path>
            </a:pathLst>
          </a:custGeom>
          <a:blipFill>
            <a:blip r:embed="rId4"/>
            <a:stretch>
              <a:fillRect/>
            </a:stretch>
          </a:blipFill>
        </p:spPr>
        <p:txBody>
          <a:bodyPr/>
          <a:lstStyle/>
          <a:p>
            <a:endParaRPr lang="en-US"/>
          </a:p>
        </p:txBody>
      </p:sp>
      <p:sp>
        <p:nvSpPr>
          <p:cNvPr id="6" name="Freeform 6"/>
          <p:cNvSpPr/>
          <p:nvPr/>
        </p:nvSpPr>
        <p:spPr>
          <a:xfrm>
            <a:off x="14268770" y="8744108"/>
            <a:ext cx="2612287" cy="1715454"/>
          </a:xfrm>
          <a:custGeom>
            <a:avLst/>
            <a:gdLst/>
            <a:ahLst/>
            <a:cxnLst/>
            <a:rect l="l" t="t" r="r" b="b"/>
            <a:pathLst>
              <a:path w="2612287" h="1715454">
                <a:moveTo>
                  <a:pt x="0" y="0"/>
                </a:moveTo>
                <a:lnTo>
                  <a:pt x="2612286" y="0"/>
                </a:lnTo>
                <a:lnTo>
                  <a:pt x="2612286" y="1715454"/>
                </a:lnTo>
                <a:lnTo>
                  <a:pt x="0" y="1715454"/>
                </a:lnTo>
                <a:lnTo>
                  <a:pt x="0" y="0"/>
                </a:lnTo>
                <a:close/>
              </a:path>
            </a:pathLst>
          </a:custGeom>
          <a:blipFill>
            <a:blip r:embed="rId5"/>
            <a:stretch>
              <a:fillRect/>
            </a:stretch>
          </a:blipFill>
        </p:spPr>
        <p:txBody>
          <a:bodyPr/>
          <a:lstStyle/>
          <a:p>
            <a:endParaRPr lang="en-US"/>
          </a:p>
        </p:txBody>
      </p:sp>
      <p:sp>
        <p:nvSpPr>
          <p:cNvPr id="7" name="Freeform 7"/>
          <p:cNvSpPr/>
          <p:nvPr/>
        </p:nvSpPr>
        <p:spPr>
          <a:xfrm>
            <a:off x="1627778" y="1636712"/>
            <a:ext cx="14136257" cy="7107396"/>
          </a:xfrm>
          <a:custGeom>
            <a:avLst/>
            <a:gdLst/>
            <a:ahLst/>
            <a:cxnLst/>
            <a:rect l="l" t="t" r="r" b="b"/>
            <a:pathLst>
              <a:path w="14136257" h="7107396">
                <a:moveTo>
                  <a:pt x="0" y="0"/>
                </a:moveTo>
                <a:lnTo>
                  <a:pt x="14136257" y="0"/>
                </a:lnTo>
                <a:lnTo>
                  <a:pt x="14136257" y="7107396"/>
                </a:lnTo>
                <a:lnTo>
                  <a:pt x="0" y="710739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TextBox 8"/>
          <p:cNvSpPr txBox="1"/>
          <p:nvPr/>
        </p:nvSpPr>
        <p:spPr>
          <a:xfrm>
            <a:off x="571440" y="2428856"/>
            <a:ext cx="9072626" cy="5389809"/>
          </a:xfrm>
          <a:prstGeom prst="rect">
            <a:avLst/>
          </a:prstGeom>
        </p:spPr>
        <p:txBody>
          <a:bodyPr wrap="square" lIns="0" tIns="0" rIns="0" bIns="0" rtlCol="0" anchor="t">
            <a:spAutoFit/>
          </a:bodyPr>
          <a:lstStyle/>
          <a:p>
            <a:pPr marL="468313" indent="-468313" defTabSz="912813">
              <a:lnSpc>
                <a:spcPct val="110000"/>
              </a:lnSpc>
              <a:spcBef>
                <a:spcPct val="20000"/>
              </a:spcBef>
              <a:buClr>
                <a:schemeClr val="accent2"/>
              </a:buClr>
            </a:pPr>
            <a:r>
              <a:rPr lang="en-GB" altLang="en-US" sz="3200" dirty="0" smtClean="0">
                <a:latin typeface="Constantia" pitchFamily="18" charset="0"/>
              </a:rPr>
              <a:t>The Mission of God is as </a:t>
            </a:r>
            <a:r>
              <a:rPr lang="en-GB" altLang="en-US" sz="3200" b="1" dirty="0" smtClean="0">
                <a:latin typeface="Constantia" pitchFamily="18" charset="0"/>
              </a:rPr>
              <a:t>diverse</a:t>
            </a:r>
            <a:r>
              <a:rPr lang="en-GB" altLang="en-US" sz="3200" dirty="0" smtClean="0">
                <a:latin typeface="Constantia" pitchFamily="18" charset="0"/>
              </a:rPr>
              <a:t> as </a:t>
            </a:r>
            <a:r>
              <a:rPr lang="en-GB" altLang="en-US" sz="3200" b="1" dirty="0" smtClean="0">
                <a:latin typeface="Constantia" pitchFamily="18" charset="0"/>
              </a:rPr>
              <a:t>the body of Christ,</a:t>
            </a:r>
            <a:r>
              <a:rPr lang="en-GB" altLang="en-US" sz="3200" dirty="0" smtClean="0">
                <a:latin typeface="Constantia" pitchFamily="18" charset="0"/>
              </a:rPr>
              <a:t> including </a:t>
            </a:r>
            <a:r>
              <a:rPr lang="en-GB" altLang="en-US" sz="3200" b="1" dirty="0" smtClean="0">
                <a:latin typeface="Constantia" pitchFamily="18" charset="0"/>
              </a:rPr>
              <a:t>ethnic, cultural, and various other categories</a:t>
            </a:r>
            <a:r>
              <a:rPr lang="en-GB" altLang="en-US" sz="3200" dirty="0" smtClean="0">
                <a:latin typeface="Constantia" pitchFamily="18" charset="0"/>
              </a:rPr>
              <a:t>. God's Mission field is too large and complex to be accomplished without collaboration of diverse people and agencies. Furthermore, the global </a:t>
            </a:r>
            <a:r>
              <a:rPr lang="en-GB" altLang="en-US" sz="3200" dirty="0" err="1" smtClean="0">
                <a:latin typeface="Constantia" pitchFamily="18" charset="0"/>
              </a:rPr>
              <a:t>Mosai</a:t>
            </a:r>
            <a:r>
              <a:rPr lang="en-GB" altLang="en-US" sz="3200" dirty="0" smtClean="0">
                <a:latin typeface="Constantia" pitchFamily="18" charset="0"/>
              </a:rPr>
              <a:t> of the Mission of God is too important to be held captive by any particular "jar of clay" (2 Cor. 4:7). No one cultural ethos or practice should undermine God’s sovereignty over all Nations. </a:t>
            </a:r>
            <a:endParaRPr lang="en-US" altLang="en-US" sz="3200" dirty="0">
              <a:solidFill>
                <a:srgbClr val="0000CC"/>
              </a:solidFill>
              <a:latin typeface="Constantia" pitchFamily="18" charset="0"/>
            </a:endParaRPr>
          </a:p>
        </p:txBody>
      </p:sp>
      <p:sp>
        <p:nvSpPr>
          <p:cNvPr id="9" name="TextBox 9"/>
          <p:cNvSpPr txBox="1"/>
          <p:nvPr/>
        </p:nvSpPr>
        <p:spPr>
          <a:xfrm>
            <a:off x="785754" y="428592"/>
            <a:ext cx="17039377" cy="991618"/>
          </a:xfrm>
          <a:prstGeom prst="rect">
            <a:avLst/>
          </a:prstGeom>
        </p:spPr>
        <p:txBody>
          <a:bodyPr wrap="square" lIns="0" tIns="0" rIns="0" bIns="0" rtlCol="0" anchor="t">
            <a:spAutoFit/>
          </a:bodyPr>
          <a:lstStyle/>
          <a:p>
            <a:pPr>
              <a:lnSpc>
                <a:spcPts val="8400"/>
              </a:lnSpc>
              <a:spcBef>
                <a:spcPct val="0"/>
              </a:spcBef>
            </a:pPr>
            <a:r>
              <a:rPr lang="en-GB" altLang="en-US" sz="6000" b="1" dirty="0" smtClean="0">
                <a:solidFill>
                  <a:schemeClr val="accent1">
                    <a:lumMod val="75000"/>
                  </a:schemeClr>
                </a:solidFill>
                <a:latin typeface="Tahoma" pitchFamily="34" charset="0"/>
                <a:cs typeface="Tahoma" pitchFamily="34" charset="0"/>
              </a:rPr>
              <a:t>4. Collaboration is about Diversity:</a:t>
            </a:r>
            <a:endParaRPr lang="en-US" sz="6000" b="1" dirty="0">
              <a:solidFill>
                <a:schemeClr val="accent1">
                  <a:lumMod val="75000"/>
                </a:schemeClr>
              </a:solidFill>
              <a:latin typeface="Montserrat Bold"/>
              <a:ea typeface="Montserrat Bold"/>
              <a:cs typeface="Montserrat Bold"/>
              <a:sym typeface="Montserrat Bold"/>
            </a:endParaRPr>
          </a:p>
        </p:txBody>
      </p:sp>
      <p:sp>
        <p:nvSpPr>
          <p:cNvPr id="10" name="TextBox 10"/>
          <p:cNvSpPr txBox="1"/>
          <p:nvPr/>
        </p:nvSpPr>
        <p:spPr>
          <a:xfrm>
            <a:off x="857192" y="1443331"/>
            <a:ext cx="7366071" cy="271145"/>
          </a:xfrm>
          <a:prstGeom prst="rect">
            <a:avLst/>
          </a:prstGeom>
        </p:spPr>
        <p:txBody>
          <a:bodyPr lIns="0" tIns="0" rIns="0" bIns="0" rtlCol="0" anchor="t">
            <a:spAutoFit/>
          </a:bodyPr>
          <a:lstStyle/>
          <a:p>
            <a:pPr algn="ctr">
              <a:lnSpc>
                <a:spcPts val="2380"/>
              </a:lnSpc>
              <a:spcBef>
                <a:spcPct val="0"/>
              </a:spcBef>
            </a:pPr>
            <a:r>
              <a:rPr lang="en-US" sz="1700" spc="935" dirty="0">
                <a:solidFill>
                  <a:srgbClr val="000000"/>
                </a:solidFill>
                <a:latin typeface="Nunito"/>
                <a:ea typeface="Nunito"/>
                <a:cs typeface="Nunito"/>
                <a:sym typeface="Nunito"/>
              </a:rPr>
              <a:t>AFRICA BIBLE IMPACT SUMMIT</a:t>
            </a:r>
          </a:p>
        </p:txBody>
      </p:sp>
      <p:sp>
        <p:nvSpPr>
          <p:cNvPr id="11" name="Freeform 11"/>
          <p:cNvSpPr/>
          <p:nvPr/>
        </p:nvSpPr>
        <p:spPr>
          <a:xfrm>
            <a:off x="12707955" y="-436545"/>
            <a:ext cx="5580045" cy="5580045"/>
          </a:xfrm>
          <a:custGeom>
            <a:avLst/>
            <a:gdLst/>
            <a:ahLst/>
            <a:cxnLst/>
            <a:rect l="l" t="t" r="r" b="b"/>
            <a:pathLst>
              <a:path w="5580045" h="5580045">
                <a:moveTo>
                  <a:pt x="0" y="0"/>
                </a:moveTo>
                <a:lnTo>
                  <a:pt x="5580045" y="0"/>
                </a:lnTo>
                <a:lnTo>
                  <a:pt x="5580045" y="5580045"/>
                </a:lnTo>
                <a:lnTo>
                  <a:pt x="0" y="5580045"/>
                </a:lnTo>
                <a:lnTo>
                  <a:pt x="0" y="0"/>
                </a:lnTo>
                <a:close/>
              </a:path>
            </a:pathLst>
          </a:custGeom>
          <a:blipFill>
            <a:blip r:embed="rId8">
              <a:alphaModFix amt="9999"/>
            </a:blip>
            <a:stretch>
              <a:fillRect/>
            </a:stretch>
          </a:blipFill>
        </p:spPr>
        <p:txBody>
          <a:bodyPr/>
          <a:lstStyle/>
          <a:p>
            <a:endParaRPr lang="en-US"/>
          </a:p>
        </p:txBody>
      </p:sp>
      <p:sp>
        <p:nvSpPr>
          <p:cNvPr id="12" name="TextBox 8"/>
          <p:cNvSpPr txBox="1"/>
          <p:nvPr/>
        </p:nvSpPr>
        <p:spPr>
          <a:xfrm>
            <a:off x="9644066" y="2357418"/>
            <a:ext cx="8215370" cy="5687711"/>
          </a:xfrm>
          <a:prstGeom prst="rect">
            <a:avLst/>
          </a:prstGeom>
        </p:spPr>
        <p:txBody>
          <a:bodyPr wrap="square" lIns="0" tIns="0" rIns="0" bIns="0" rtlCol="0" anchor="t">
            <a:spAutoFit/>
          </a:bodyPr>
          <a:lstStyle/>
          <a:p>
            <a:pPr marL="468313" indent="-468313" defTabSz="912813">
              <a:lnSpc>
                <a:spcPct val="110000"/>
              </a:lnSpc>
              <a:spcBef>
                <a:spcPct val="20000"/>
              </a:spcBef>
              <a:buClr>
                <a:schemeClr val="accent2"/>
              </a:buClr>
            </a:pPr>
            <a:r>
              <a:rPr lang="en-GB" altLang="en-US" sz="2800" dirty="0" smtClean="0">
                <a:solidFill>
                  <a:schemeClr val="accent1">
                    <a:lumMod val="75000"/>
                  </a:schemeClr>
                </a:solidFill>
                <a:latin typeface="Constantia" pitchFamily="18" charset="0"/>
              </a:rPr>
              <a:t>This is why the mage of one body many parts, reminds us of how ministry should be done: </a:t>
            </a:r>
            <a:r>
              <a:rPr lang="en-GB" altLang="en-US" sz="2800" i="1" dirty="0" smtClean="0">
                <a:solidFill>
                  <a:schemeClr val="accent1">
                    <a:lumMod val="75000"/>
                  </a:schemeClr>
                </a:solidFill>
                <a:latin typeface="Constantia" pitchFamily="18" charset="0"/>
              </a:rPr>
              <a:t>“But now indeed there are many members, yet one body. And the eye cannot say to the hand, “I have no need of you;” nor again the head to the feet, “I have no need of you.</a:t>
            </a:r>
            <a:r>
              <a:rPr lang="en-GB" altLang="en-US" sz="2800" dirty="0" smtClean="0">
                <a:solidFill>
                  <a:schemeClr val="accent1">
                    <a:lumMod val="75000"/>
                  </a:schemeClr>
                </a:solidFill>
                <a:latin typeface="Constantia" pitchFamily="18" charset="0"/>
              </a:rPr>
              <a:t>” (1 Corinthians 12: 20-21) The diversity of gifts and roles is also reflected in Ephesians 4:11-12: </a:t>
            </a:r>
            <a:r>
              <a:rPr lang="en-GB" altLang="en-US" sz="2800" i="1" dirty="0" smtClean="0">
                <a:solidFill>
                  <a:schemeClr val="accent1">
                    <a:lumMod val="75000"/>
                  </a:schemeClr>
                </a:solidFill>
                <a:latin typeface="Constantia" pitchFamily="18" charset="0"/>
              </a:rPr>
              <a:t>“And He Himself gave some to be apostles, some prophets, some evangelists, and some pastors and teachers, for the equipping of the saints for the work of ministry, for the edifying of the body of Christ…” </a:t>
            </a:r>
            <a:endParaRPr lang="en-US" altLang="en-US" sz="2800" i="1" dirty="0">
              <a:solidFill>
                <a:schemeClr val="accent1">
                  <a:lumMod val="75000"/>
                </a:schemeClr>
              </a:solidFill>
              <a:latin typeface="Constant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1117" t="-9350" r="-4130" b="-15309"/>
            </a:stretch>
          </a:blipFill>
        </p:spPr>
        <p:txBody>
          <a:bodyPr/>
          <a:lstStyle/>
          <a:p>
            <a:endParaRPr lang="en-US"/>
          </a:p>
        </p:txBody>
      </p:sp>
      <p:grpSp>
        <p:nvGrpSpPr>
          <p:cNvPr id="3" name="Group 3"/>
          <p:cNvGrpSpPr/>
          <p:nvPr/>
        </p:nvGrpSpPr>
        <p:grpSpPr>
          <a:xfrm>
            <a:off x="0" y="8870597"/>
            <a:ext cx="18288000" cy="1416403"/>
            <a:chOff x="0" y="0"/>
            <a:chExt cx="24384000" cy="1888537"/>
          </a:xfrm>
        </p:grpSpPr>
        <p:pic>
          <p:nvPicPr>
            <p:cNvPr id="4" name="Picture 4"/>
            <p:cNvPicPr>
              <a:picLocks noChangeAspect="1"/>
            </p:cNvPicPr>
            <p:nvPr/>
          </p:nvPicPr>
          <p:blipFill>
            <a:blip r:embed="rId3"/>
            <a:srcRect t="43038" b="43038"/>
            <a:stretch>
              <a:fillRect/>
            </a:stretch>
          </p:blipFill>
          <p:spPr>
            <a:xfrm>
              <a:off x="0" y="0"/>
              <a:ext cx="24384000" cy="1888537"/>
            </a:xfrm>
            <a:prstGeom prst="rect">
              <a:avLst/>
            </a:prstGeom>
          </p:spPr>
        </p:pic>
      </p:grpSp>
      <p:sp>
        <p:nvSpPr>
          <p:cNvPr id="5" name="Freeform 5"/>
          <p:cNvSpPr/>
          <p:nvPr/>
        </p:nvSpPr>
        <p:spPr>
          <a:xfrm>
            <a:off x="396477" y="9050439"/>
            <a:ext cx="3507867" cy="1034246"/>
          </a:xfrm>
          <a:custGeom>
            <a:avLst/>
            <a:gdLst/>
            <a:ahLst/>
            <a:cxnLst/>
            <a:rect l="l" t="t" r="r" b="b"/>
            <a:pathLst>
              <a:path w="3507867" h="1034246">
                <a:moveTo>
                  <a:pt x="0" y="0"/>
                </a:moveTo>
                <a:lnTo>
                  <a:pt x="3507866" y="0"/>
                </a:lnTo>
                <a:lnTo>
                  <a:pt x="3507866" y="1034246"/>
                </a:lnTo>
                <a:lnTo>
                  <a:pt x="0" y="1034246"/>
                </a:lnTo>
                <a:lnTo>
                  <a:pt x="0" y="0"/>
                </a:lnTo>
                <a:close/>
              </a:path>
            </a:pathLst>
          </a:custGeom>
          <a:blipFill>
            <a:blip r:embed="rId4"/>
            <a:stretch>
              <a:fillRect/>
            </a:stretch>
          </a:blipFill>
        </p:spPr>
        <p:txBody>
          <a:bodyPr/>
          <a:lstStyle/>
          <a:p>
            <a:endParaRPr lang="en-US"/>
          </a:p>
        </p:txBody>
      </p:sp>
      <p:sp>
        <p:nvSpPr>
          <p:cNvPr id="6" name="Freeform 6"/>
          <p:cNvSpPr/>
          <p:nvPr/>
        </p:nvSpPr>
        <p:spPr>
          <a:xfrm>
            <a:off x="14268770" y="8744108"/>
            <a:ext cx="2612287" cy="1715454"/>
          </a:xfrm>
          <a:custGeom>
            <a:avLst/>
            <a:gdLst/>
            <a:ahLst/>
            <a:cxnLst/>
            <a:rect l="l" t="t" r="r" b="b"/>
            <a:pathLst>
              <a:path w="2612287" h="1715454">
                <a:moveTo>
                  <a:pt x="0" y="0"/>
                </a:moveTo>
                <a:lnTo>
                  <a:pt x="2612286" y="0"/>
                </a:lnTo>
                <a:lnTo>
                  <a:pt x="2612286" y="1715454"/>
                </a:lnTo>
                <a:lnTo>
                  <a:pt x="0" y="1715454"/>
                </a:lnTo>
                <a:lnTo>
                  <a:pt x="0" y="0"/>
                </a:lnTo>
                <a:close/>
              </a:path>
            </a:pathLst>
          </a:custGeom>
          <a:blipFill>
            <a:blip r:embed="rId5"/>
            <a:stretch>
              <a:fillRect/>
            </a:stretch>
          </a:blipFill>
        </p:spPr>
        <p:txBody>
          <a:bodyPr/>
          <a:lstStyle/>
          <a:p>
            <a:endParaRPr lang="en-US"/>
          </a:p>
        </p:txBody>
      </p:sp>
      <p:sp>
        <p:nvSpPr>
          <p:cNvPr id="7" name="Freeform 7"/>
          <p:cNvSpPr/>
          <p:nvPr/>
        </p:nvSpPr>
        <p:spPr>
          <a:xfrm>
            <a:off x="1627778" y="1636712"/>
            <a:ext cx="14136257" cy="7107396"/>
          </a:xfrm>
          <a:custGeom>
            <a:avLst/>
            <a:gdLst/>
            <a:ahLst/>
            <a:cxnLst/>
            <a:rect l="l" t="t" r="r" b="b"/>
            <a:pathLst>
              <a:path w="14136257" h="7107396">
                <a:moveTo>
                  <a:pt x="0" y="0"/>
                </a:moveTo>
                <a:lnTo>
                  <a:pt x="14136257" y="0"/>
                </a:lnTo>
                <a:lnTo>
                  <a:pt x="14136257" y="7107396"/>
                </a:lnTo>
                <a:lnTo>
                  <a:pt x="0" y="710739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TextBox 8"/>
          <p:cNvSpPr txBox="1"/>
          <p:nvPr/>
        </p:nvSpPr>
        <p:spPr>
          <a:xfrm>
            <a:off x="1113502" y="2594608"/>
            <a:ext cx="16060997" cy="6663692"/>
          </a:xfrm>
          <a:prstGeom prst="rect">
            <a:avLst/>
          </a:prstGeom>
        </p:spPr>
        <p:txBody>
          <a:bodyPr lIns="0" tIns="0" rIns="0" bIns="0" rtlCol="0" anchor="t">
            <a:spAutoFit/>
          </a:bodyPr>
          <a:lstStyle/>
          <a:p>
            <a:pPr>
              <a:lnSpc>
                <a:spcPts val="5319"/>
              </a:lnSpc>
              <a:spcBef>
                <a:spcPct val="0"/>
              </a:spcBef>
            </a:pPr>
            <a:r>
              <a:rPr lang="en-US" sz="3799" b="1" dirty="0">
                <a:solidFill>
                  <a:srgbClr val="000000"/>
                </a:solidFill>
                <a:latin typeface="Arimo Bold"/>
                <a:ea typeface="Arimo Bold"/>
                <a:cs typeface="Arimo Bold"/>
                <a:sym typeface="Arimo Bold"/>
              </a:rPr>
              <a:t>The Mission of God (</a:t>
            </a:r>
            <a:r>
              <a:rPr lang="en-US" sz="3799" b="1" dirty="0" err="1">
                <a:solidFill>
                  <a:srgbClr val="000000"/>
                </a:solidFill>
                <a:latin typeface="Arimo Bold"/>
                <a:ea typeface="Arimo Bold"/>
                <a:cs typeface="Arimo Bold"/>
                <a:sym typeface="Arimo Bold"/>
              </a:rPr>
              <a:t>Missio</a:t>
            </a:r>
            <a:r>
              <a:rPr lang="en-US" sz="3799" b="1" dirty="0">
                <a:solidFill>
                  <a:srgbClr val="000000"/>
                </a:solidFill>
                <a:latin typeface="Arimo Bold"/>
                <a:ea typeface="Arimo Bold"/>
                <a:cs typeface="Arimo Bold"/>
                <a:sym typeface="Arimo Bold"/>
              </a:rPr>
              <a:t> Dei)</a:t>
            </a:r>
            <a:r>
              <a:rPr lang="en-US" sz="3799" dirty="0">
                <a:solidFill>
                  <a:srgbClr val="000000"/>
                </a:solidFill>
                <a:latin typeface="Arimo"/>
                <a:ea typeface="Arimo"/>
                <a:cs typeface="Arimo"/>
                <a:sym typeface="Arimo"/>
              </a:rPr>
              <a:t> </a:t>
            </a:r>
            <a:r>
              <a:rPr lang="en-US" sz="3799" b="1" dirty="0">
                <a:solidFill>
                  <a:srgbClr val="000000"/>
                </a:solidFill>
                <a:latin typeface="Arimo Bold"/>
                <a:ea typeface="Arimo Bold"/>
                <a:cs typeface="Arimo Bold"/>
                <a:sym typeface="Arimo Bold"/>
              </a:rPr>
              <a:t>has always been about Missional Collaboration.</a:t>
            </a:r>
            <a:r>
              <a:rPr lang="en-US" sz="3799" dirty="0">
                <a:solidFill>
                  <a:srgbClr val="000000"/>
                </a:solidFill>
                <a:latin typeface="Arimo"/>
                <a:ea typeface="Arimo"/>
                <a:cs typeface="Arimo"/>
                <a:sym typeface="Arimo"/>
              </a:rPr>
              <a:t> This is evident from Creation to the advent of Christ and will ultimately be confirmed at the Consummation all things as revealed in Scripture. While the Bible does not explicitly use the term ‘collaboration’, its indispensable power is reflected in the journey of God with his people as well as how participation in God’s mission is always about working together in unity for the glory of God and the furtherance of His kingdom.</a:t>
            </a:r>
          </a:p>
          <a:p>
            <a:pPr>
              <a:lnSpc>
                <a:spcPts val="8259"/>
              </a:lnSpc>
              <a:spcBef>
                <a:spcPct val="0"/>
              </a:spcBef>
            </a:pPr>
            <a:endParaRPr lang="en-US" sz="3799" dirty="0">
              <a:solidFill>
                <a:srgbClr val="000000"/>
              </a:solidFill>
              <a:latin typeface="Arimo"/>
              <a:ea typeface="Arimo"/>
              <a:cs typeface="Arimo"/>
              <a:sym typeface="Arimo"/>
            </a:endParaRPr>
          </a:p>
          <a:p>
            <a:pPr>
              <a:lnSpc>
                <a:spcPts val="7699"/>
              </a:lnSpc>
              <a:spcBef>
                <a:spcPct val="0"/>
              </a:spcBef>
            </a:pPr>
            <a:endParaRPr lang="en-US" sz="3799" dirty="0">
              <a:solidFill>
                <a:srgbClr val="000000"/>
              </a:solidFill>
              <a:latin typeface="Arimo"/>
              <a:ea typeface="Arimo"/>
              <a:cs typeface="Arimo"/>
              <a:sym typeface="Arimo"/>
            </a:endParaRPr>
          </a:p>
        </p:txBody>
      </p:sp>
      <p:sp>
        <p:nvSpPr>
          <p:cNvPr id="9" name="TextBox 9"/>
          <p:cNvSpPr txBox="1"/>
          <p:nvPr/>
        </p:nvSpPr>
        <p:spPr>
          <a:xfrm>
            <a:off x="820059" y="738863"/>
            <a:ext cx="7448726" cy="1028700"/>
          </a:xfrm>
          <a:prstGeom prst="rect">
            <a:avLst/>
          </a:prstGeom>
        </p:spPr>
        <p:txBody>
          <a:bodyPr lIns="0" tIns="0" rIns="0" bIns="0" rtlCol="0" anchor="t">
            <a:spAutoFit/>
          </a:bodyPr>
          <a:lstStyle/>
          <a:p>
            <a:pPr algn="l">
              <a:lnSpc>
                <a:spcPts val="8400"/>
              </a:lnSpc>
              <a:spcBef>
                <a:spcPct val="0"/>
              </a:spcBef>
            </a:pPr>
            <a:r>
              <a:rPr lang="en-US" sz="6000" b="1" dirty="0">
                <a:solidFill>
                  <a:schemeClr val="accent1">
                    <a:lumMod val="75000"/>
                  </a:schemeClr>
                </a:solidFill>
                <a:latin typeface="Montserrat Bold"/>
                <a:ea typeface="Montserrat Bold"/>
                <a:cs typeface="Montserrat Bold"/>
                <a:sym typeface="Montserrat Bold"/>
              </a:rPr>
              <a:t>INTRODUCTION</a:t>
            </a:r>
          </a:p>
        </p:txBody>
      </p:sp>
      <p:sp>
        <p:nvSpPr>
          <p:cNvPr id="10" name="TextBox 10"/>
          <p:cNvSpPr txBox="1"/>
          <p:nvPr/>
        </p:nvSpPr>
        <p:spPr>
          <a:xfrm>
            <a:off x="277255" y="1748513"/>
            <a:ext cx="7366071" cy="271145"/>
          </a:xfrm>
          <a:prstGeom prst="rect">
            <a:avLst/>
          </a:prstGeom>
        </p:spPr>
        <p:txBody>
          <a:bodyPr lIns="0" tIns="0" rIns="0" bIns="0" rtlCol="0" anchor="t">
            <a:spAutoFit/>
          </a:bodyPr>
          <a:lstStyle/>
          <a:p>
            <a:pPr algn="ctr">
              <a:lnSpc>
                <a:spcPts val="2380"/>
              </a:lnSpc>
              <a:spcBef>
                <a:spcPct val="0"/>
              </a:spcBef>
            </a:pPr>
            <a:r>
              <a:rPr lang="en-US" sz="1700" spc="935">
                <a:solidFill>
                  <a:srgbClr val="000000"/>
                </a:solidFill>
                <a:latin typeface="Nunito"/>
                <a:ea typeface="Nunito"/>
                <a:cs typeface="Nunito"/>
                <a:sym typeface="Nunito"/>
              </a:rPr>
              <a:t>AFRICA BIBLE IMPACT SUMMIT</a:t>
            </a:r>
          </a:p>
        </p:txBody>
      </p:sp>
      <p:sp>
        <p:nvSpPr>
          <p:cNvPr id="11" name="Freeform 11"/>
          <p:cNvSpPr/>
          <p:nvPr/>
        </p:nvSpPr>
        <p:spPr>
          <a:xfrm>
            <a:off x="12707955" y="-436545"/>
            <a:ext cx="5580045" cy="5580045"/>
          </a:xfrm>
          <a:custGeom>
            <a:avLst/>
            <a:gdLst/>
            <a:ahLst/>
            <a:cxnLst/>
            <a:rect l="l" t="t" r="r" b="b"/>
            <a:pathLst>
              <a:path w="5580045" h="5580045">
                <a:moveTo>
                  <a:pt x="0" y="0"/>
                </a:moveTo>
                <a:lnTo>
                  <a:pt x="5580045" y="0"/>
                </a:lnTo>
                <a:lnTo>
                  <a:pt x="5580045" y="5580045"/>
                </a:lnTo>
                <a:lnTo>
                  <a:pt x="0" y="5580045"/>
                </a:lnTo>
                <a:lnTo>
                  <a:pt x="0" y="0"/>
                </a:lnTo>
                <a:close/>
              </a:path>
            </a:pathLst>
          </a:custGeom>
          <a:blipFill>
            <a:blip r:embed="rId8">
              <a:alphaModFix amt="9999"/>
            </a:blip>
            <a:stretch>
              <a:fillRect/>
            </a:stretch>
          </a:blipFill>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1117" t="-9350" r="-4130" b="-15309"/>
            </a:stretch>
          </a:blipFill>
        </p:spPr>
        <p:txBody>
          <a:bodyPr/>
          <a:lstStyle/>
          <a:p>
            <a:endParaRPr lang="en-US"/>
          </a:p>
        </p:txBody>
      </p:sp>
      <p:grpSp>
        <p:nvGrpSpPr>
          <p:cNvPr id="3" name="Group 3"/>
          <p:cNvGrpSpPr/>
          <p:nvPr/>
        </p:nvGrpSpPr>
        <p:grpSpPr>
          <a:xfrm>
            <a:off x="0" y="8870597"/>
            <a:ext cx="18288000" cy="1416403"/>
            <a:chOff x="0" y="0"/>
            <a:chExt cx="24384000" cy="1888537"/>
          </a:xfrm>
        </p:grpSpPr>
        <p:pic>
          <p:nvPicPr>
            <p:cNvPr id="4" name="Picture 4"/>
            <p:cNvPicPr>
              <a:picLocks noChangeAspect="1"/>
            </p:cNvPicPr>
            <p:nvPr/>
          </p:nvPicPr>
          <p:blipFill>
            <a:blip r:embed="rId3"/>
            <a:srcRect t="43038" b="43038"/>
            <a:stretch>
              <a:fillRect/>
            </a:stretch>
          </p:blipFill>
          <p:spPr>
            <a:xfrm>
              <a:off x="0" y="0"/>
              <a:ext cx="24384000" cy="1888537"/>
            </a:xfrm>
            <a:prstGeom prst="rect">
              <a:avLst/>
            </a:prstGeom>
          </p:spPr>
        </p:pic>
      </p:grpSp>
      <p:sp>
        <p:nvSpPr>
          <p:cNvPr id="5" name="Freeform 5"/>
          <p:cNvSpPr/>
          <p:nvPr/>
        </p:nvSpPr>
        <p:spPr>
          <a:xfrm>
            <a:off x="396477" y="9050439"/>
            <a:ext cx="3507867" cy="1034246"/>
          </a:xfrm>
          <a:custGeom>
            <a:avLst/>
            <a:gdLst/>
            <a:ahLst/>
            <a:cxnLst/>
            <a:rect l="l" t="t" r="r" b="b"/>
            <a:pathLst>
              <a:path w="3507867" h="1034246">
                <a:moveTo>
                  <a:pt x="0" y="0"/>
                </a:moveTo>
                <a:lnTo>
                  <a:pt x="3507866" y="0"/>
                </a:lnTo>
                <a:lnTo>
                  <a:pt x="3507866" y="1034246"/>
                </a:lnTo>
                <a:lnTo>
                  <a:pt x="0" y="1034246"/>
                </a:lnTo>
                <a:lnTo>
                  <a:pt x="0" y="0"/>
                </a:lnTo>
                <a:close/>
              </a:path>
            </a:pathLst>
          </a:custGeom>
          <a:blipFill>
            <a:blip r:embed="rId4"/>
            <a:stretch>
              <a:fillRect/>
            </a:stretch>
          </a:blipFill>
        </p:spPr>
        <p:txBody>
          <a:bodyPr/>
          <a:lstStyle/>
          <a:p>
            <a:endParaRPr lang="en-US"/>
          </a:p>
        </p:txBody>
      </p:sp>
      <p:sp>
        <p:nvSpPr>
          <p:cNvPr id="6" name="Freeform 6"/>
          <p:cNvSpPr/>
          <p:nvPr/>
        </p:nvSpPr>
        <p:spPr>
          <a:xfrm>
            <a:off x="14268770" y="8744108"/>
            <a:ext cx="2612287" cy="1715454"/>
          </a:xfrm>
          <a:custGeom>
            <a:avLst/>
            <a:gdLst/>
            <a:ahLst/>
            <a:cxnLst/>
            <a:rect l="l" t="t" r="r" b="b"/>
            <a:pathLst>
              <a:path w="2612287" h="1715454">
                <a:moveTo>
                  <a:pt x="0" y="0"/>
                </a:moveTo>
                <a:lnTo>
                  <a:pt x="2612286" y="0"/>
                </a:lnTo>
                <a:lnTo>
                  <a:pt x="2612286" y="1715454"/>
                </a:lnTo>
                <a:lnTo>
                  <a:pt x="0" y="1715454"/>
                </a:lnTo>
                <a:lnTo>
                  <a:pt x="0" y="0"/>
                </a:lnTo>
                <a:close/>
              </a:path>
            </a:pathLst>
          </a:custGeom>
          <a:blipFill>
            <a:blip r:embed="rId5"/>
            <a:stretch>
              <a:fillRect/>
            </a:stretch>
          </a:blipFill>
        </p:spPr>
        <p:txBody>
          <a:bodyPr/>
          <a:lstStyle/>
          <a:p>
            <a:endParaRPr lang="en-US"/>
          </a:p>
        </p:txBody>
      </p:sp>
      <p:sp>
        <p:nvSpPr>
          <p:cNvPr id="7" name="Freeform 7"/>
          <p:cNvSpPr/>
          <p:nvPr/>
        </p:nvSpPr>
        <p:spPr>
          <a:xfrm>
            <a:off x="1627778" y="1636712"/>
            <a:ext cx="14136257" cy="7107396"/>
          </a:xfrm>
          <a:custGeom>
            <a:avLst/>
            <a:gdLst/>
            <a:ahLst/>
            <a:cxnLst/>
            <a:rect l="l" t="t" r="r" b="b"/>
            <a:pathLst>
              <a:path w="14136257" h="7107396">
                <a:moveTo>
                  <a:pt x="0" y="0"/>
                </a:moveTo>
                <a:lnTo>
                  <a:pt x="14136257" y="0"/>
                </a:lnTo>
                <a:lnTo>
                  <a:pt x="14136257" y="7107396"/>
                </a:lnTo>
                <a:lnTo>
                  <a:pt x="0" y="710739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TextBox 8"/>
          <p:cNvSpPr txBox="1"/>
          <p:nvPr/>
        </p:nvSpPr>
        <p:spPr>
          <a:xfrm>
            <a:off x="1000068" y="3428988"/>
            <a:ext cx="16110682" cy="2674578"/>
          </a:xfrm>
          <a:prstGeom prst="rect">
            <a:avLst/>
          </a:prstGeom>
        </p:spPr>
        <p:txBody>
          <a:bodyPr wrap="square" lIns="0" tIns="0" rIns="0" bIns="0" rtlCol="0" anchor="t">
            <a:spAutoFit/>
          </a:bodyPr>
          <a:lstStyle/>
          <a:p>
            <a:pPr marL="468313" indent="-468313" defTabSz="912813">
              <a:lnSpc>
                <a:spcPct val="110000"/>
              </a:lnSpc>
              <a:spcBef>
                <a:spcPct val="20000"/>
              </a:spcBef>
              <a:buClr>
                <a:schemeClr val="accent2"/>
              </a:buClr>
            </a:pPr>
            <a:r>
              <a:rPr lang="en-GB" altLang="en-US" sz="4000" dirty="0" smtClean="0">
                <a:latin typeface="Constantia" pitchFamily="18" charset="0"/>
              </a:rPr>
              <a:t>This calls for harnessing all Gifts within the body to serve God’s purpose. The Diversity of friends and partners of Paul in ministry as reflected in Romans 16. They include, men, women, elderly and younger ministers, diverse ethnic backgrounds, and geographical locations.</a:t>
            </a:r>
            <a:endParaRPr lang="en-GB" altLang="en-US" sz="4000" dirty="0">
              <a:latin typeface="Constantia" pitchFamily="18" charset="0"/>
            </a:endParaRPr>
          </a:p>
        </p:txBody>
      </p:sp>
      <p:sp>
        <p:nvSpPr>
          <p:cNvPr id="9" name="TextBox 9"/>
          <p:cNvSpPr txBox="1"/>
          <p:nvPr/>
        </p:nvSpPr>
        <p:spPr>
          <a:xfrm>
            <a:off x="785754" y="428592"/>
            <a:ext cx="17039377" cy="991618"/>
          </a:xfrm>
          <a:prstGeom prst="rect">
            <a:avLst/>
          </a:prstGeom>
        </p:spPr>
        <p:txBody>
          <a:bodyPr wrap="square" lIns="0" tIns="0" rIns="0" bIns="0" rtlCol="0" anchor="t">
            <a:spAutoFit/>
          </a:bodyPr>
          <a:lstStyle/>
          <a:p>
            <a:pPr>
              <a:lnSpc>
                <a:spcPts val="8400"/>
              </a:lnSpc>
              <a:spcBef>
                <a:spcPct val="0"/>
              </a:spcBef>
            </a:pPr>
            <a:r>
              <a:rPr lang="en-GB" altLang="en-US" sz="6000" b="1" dirty="0" smtClean="0">
                <a:solidFill>
                  <a:schemeClr val="accent1">
                    <a:lumMod val="75000"/>
                  </a:schemeClr>
                </a:solidFill>
                <a:latin typeface="Tahoma" pitchFamily="34" charset="0"/>
                <a:cs typeface="Tahoma" pitchFamily="34" charset="0"/>
              </a:rPr>
              <a:t>4. Collaboration is about Diversity:</a:t>
            </a:r>
            <a:endParaRPr lang="en-US" sz="6000" b="1" dirty="0">
              <a:solidFill>
                <a:schemeClr val="accent1">
                  <a:lumMod val="75000"/>
                </a:schemeClr>
              </a:solidFill>
              <a:latin typeface="Montserrat Bold"/>
              <a:ea typeface="Montserrat Bold"/>
              <a:cs typeface="Montserrat Bold"/>
              <a:sym typeface="Montserrat Bold"/>
            </a:endParaRPr>
          </a:p>
        </p:txBody>
      </p:sp>
      <p:sp>
        <p:nvSpPr>
          <p:cNvPr id="10" name="TextBox 10"/>
          <p:cNvSpPr txBox="1"/>
          <p:nvPr/>
        </p:nvSpPr>
        <p:spPr>
          <a:xfrm>
            <a:off x="857192" y="1443331"/>
            <a:ext cx="7366071" cy="271145"/>
          </a:xfrm>
          <a:prstGeom prst="rect">
            <a:avLst/>
          </a:prstGeom>
        </p:spPr>
        <p:txBody>
          <a:bodyPr lIns="0" tIns="0" rIns="0" bIns="0" rtlCol="0" anchor="t">
            <a:spAutoFit/>
          </a:bodyPr>
          <a:lstStyle/>
          <a:p>
            <a:pPr algn="ctr">
              <a:lnSpc>
                <a:spcPts val="2380"/>
              </a:lnSpc>
              <a:spcBef>
                <a:spcPct val="0"/>
              </a:spcBef>
            </a:pPr>
            <a:r>
              <a:rPr lang="en-US" sz="1700" spc="935" dirty="0">
                <a:solidFill>
                  <a:srgbClr val="000000"/>
                </a:solidFill>
                <a:latin typeface="Nunito"/>
                <a:ea typeface="Nunito"/>
                <a:cs typeface="Nunito"/>
                <a:sym typeface="Nunito"/>
              </a:rPr>
              <a:t>AFRICA BIBLE IMPACT SUMMIT</a:t>
            </a:r>
          </a:p>
        </p:txBody>
      </p:sp>
      <p:sp>
        <p:nvSpPr>
          <p:cNvPr id="11" name="Freeform 11"/>
          <p:cNvSpPr/>
          <p:nvPr/>
        </p:nvSpPr>
        <p:spPr>
          <a:xfrm>
            <a:off x="12707955" y="-436545"/>
            <a:ext cx="5580045" cy="5580045"/>
          </a:xfrm>
          <a:custGeom>
            <a:avLst/>
            <a:gdLst/>
            <a:ahLst/>
            <a:cxnLst/>
            <a:rect l="l" t="t" r="r" b="b"/>
            <a:pathLst>
              <a:path w="5580045" h="5580045">
                <a:moveTo>
                  <a:pt x="0" y="0"/>
                </a:moveTo>
                <a:lnTo>
                  <a:pt x="5580045" y="0"/>
                </a:lnTo>
                <a:lnTo>
                  <a:pt x="5580045" y="5580045"/>
                </a:lnTo>
                <a:lnTo>
                  <a:pt x="0" y="5580045"/>
                </a:lnTo>
                <a:lnTo>
                  <a:pt x="0" y="0"/>
                </a:lnTo>
                <a:close/>
              </a:path>
            </a:pathLst>
          </a:custGeom>
          <a:blipFill>
            <a:blip r:embed="rId8">
              <a:alphaModFix amt="9999"/>
            </a:blip>
            <a:stretch>
              <a:fillRect/>
            </a:stretch>
          </a:blipFill>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1117" t="-9350" r="-4130" b="-15309"/>
            </a:stretch>
          </a:blipFill>
        </p:spPr>
        <p:txBody>
          <a:bodyPr/>
          <a:lstStyle/>
          <a:p>
            <a:endParaRPr lang="en-US"/>
          </a:p>
        </p:txBody>
      </p:sp>
      <p:grpSp>
        <p:nvGrpSpPr>
          <p:cNvPr id="3" name="Group 3"/>
          <p:cNvGrpSpPr/>
          <p:nvPr/>
        </p:nvGrpSpPr>
        <p:grpSpPr>
          <a:xfrm>
            <a:off x="0" y="8870597"/>
            <a:ext cx="18288000" cy="1416403"/>
            <a:chOff x="0" y="0"/>
            <a:chExt cx="24384000" cy="1888537"/>
          </a:xfrm>
        </p:grpSpPr>
        <p:pic>
          <p:nvPicPr>
            <p:cNvPr id="4" name="Picture 4"/>
            <p:cNvPicPr>
              <a:picLocks noChangeAspect="1"/>
            </p:cNvPicPr>
            <p:nvPr/>
          </p:nvPicPr>
          <p:blipFill>
            <a:blip r:embed="rId3"/>
            <a:srcRect t="43038" b="43038"/>
            <a:stretch>
              <a:fillRect/>
            </a:stretch>
          </p:blipFill>
          <p:spPr>
            <a:xfrm>
              <a:off x="0" y="0"/>
              <a:ext cx="24384000" cy="1888537"/>
            </a:xfrm>
            <a:prstGeom prst="rect">
              <a:avLst/>
            </a:prstGeom>
          </p:spPr>
        </p:pic>
      </p:grpSp>
      <p:sp>
        <p:nvSpPr>
          <p:cNvPr id="5" name="Freeform 5"/>
          <p:cNvSpPr/>
          <p:nvPr/>
        </p:nvSpPr>
        <p:spPr>
          <a:xfrm>
            <a:off x="396477" y="9050439"/>
            <a:ext cx="3507867" cy="1034246"/>
          </a:xfrm>
          <a:custGeom>
            <a:avLst/>
            <a:gdLst/>
            <a:ahLst/>
            <a:cxnLst/>
            <a:rect l="l" t="t" r="r" b="b"/>
            <a:pathLst>
              <a:path w="3507867" h="1034246">
                <a:moveTo>
                  <a:pt x="0" y="0"/>
                </a:moveTo>
                <a:lnTo>
                  <a:pt x="3507866" y="0"/>
                </a:lnTo>
                <a:lnTo>
                  <a:pt x="3507866" y="1034246"/>
                </a:lnTo>
                <a:lnTo>
                  <a:pt x="0" y="1034246"/>
                </a:lnTo>
                <a:lnTo>
                  <a:pt x="0" y="0"/>
                </a:lnTo>
                <a:close/>
              </a:path>
            </a:pathLst>
          </a:custGeom>
          <a:blipFill>
            <a:blip r:embed="rId4"/>
            <a:stretch>
              <a:fillRect/>
            </a:stretch>
          </a:blipFill>
        </p:spPr>
        <p:txBody>
          <a:bodyPr/>
          <a:lstStyle/>
          <a:p>
            <a:endParaRPr lang="en-US"/>
          </a:p>
        </p:txBody>
      </p:sp>
      <p:sp>
        <p:nvSpPr>
          <p:cNvPr id="6" name="Freeform 6"/>
          <p:cNvSpPr/>
          <p:nvPr/>
        </p:nvSpPr>
        <p:spPr>
          <a:xfrm>
            <a:off x="14268770" y="8744108"/>
            <a:ext cx="2612287" cy="1715454"/>
          </a:xfrm>
          <a:custGeom>
            <a:avLst/>
            <a:gdLst/>
            <a:ahLst/>
            <a:cxnLst/>
            <a:rect l="l" t="t" r="r" b="b"/>
            <a:pathLst>
              <a:path w="2612287" h="1715454">
                <a:moveTo>
                  <a:pt x="0" y="0"/>
                </a:moveTo>
                <a:lnTo>
                  <a:pt x="2612286" y="0"/>
                </a:lnTo>
                <a:lnTo>
                  <a:pt x="2612286" y="1715454"/>
                </a:lnTo>
                <a:lnTo>
                  <a:pt x="0" y="1715454"/>
                </a:lnTo>
                <a:lnTo>
                  <a:pt x="0" y="0"/>
                </a:lnTo>
                <a:close/>
              </a:path>
            </a:pathLst>
          </a:custGeom>
          <a:blipFill>
            <a:blip r:embed="rId5"/>
            <a:stretch>
              <a:fillRect/>
            </a:stretch>
          </a:blipFill>
        </p:spPr>
        <p:txBody>
          <a:bodyPr/>
          <a:lstStyle/>
          <a:p>
            <a:endParaRPr lang="en-US"/>
          </a:p>
        </p:txBody>
      </p:sp>
      <p:sp>
        <p:nvSpPr>
          <p:cNvPr id="7" name="Freeform 7"/>
          <p:cNvSpPr/>
          <p:nvPr/>
        </p:nvSpPr>
        <p:spPr>
          <a:xfrm>
            <a:off x="1627778" y="1636712"/>
            <a:ext cx="14136257" cy="7107396"/>
          </a:xfrm>
          <a:custGeom>
            <a:avLst/>
            <a:gdLst/>
            <a:ahLst/>
            <a:cxnLst/>
            <a:rect l="l" t="t" r="r" b="b"/>
            <a:pathLst>
              <a:path w="14136257" h="7107396">
                <a:moveTo>
                  <a:pt x="0" y="0"/>
                </a:moveTo>
                <a:lnTo>
                  <a:pt x="14136257" y="0"/>
                </a:lnTo>
                <a:lnTo>
                  <a:pt x="14136257" y="7107396"/>
                </a:lnTo>
                <a:lnTo>
                  <a:pt x="0" y="710739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TextBox 8"/>
          <p:cNvSpPr txBox="1"/>
          <p:nvPr/>
        </p:nvSpPr>
        <p:spPr>
          <a:xfrm>
            <a:off x="785754" y="2714608"/>
            <a:ext cx="16110682" cy="5383012"/>
          </a:xfrm>
          <a:prstGeom prst="rect">
            <a:avLst/>
          </a:prstGeom>
        </p:spPr>
        <p:txBody>
          <a:bodyPr wrap="square" lIns="0" tIns="0" rIns="0" bIns="0" rtlCol="0" anchor="t">
            <a:spAutoFit/>
          </a:bodyPr>
          <a:lstStyle/>
          <a:p>
            <a:pPr marL="468313" indent="-468313" defTabSz="912813">
              <a:lnSpc>
                <a:spcPct val="110000"/>
              </a:lnSpc>
              <a:spcBef>
                <a:spcPct val="20000"/>
              </a:spcBef>
              <a:buClr>
                <a:schemeClr val="accent2"/>
              </a:buClr>
            </a:pPr>
            <a:r>
              <a:rPr lang="en-GB" altLang="en-US" sz="4000" dirty="0" smtClean="0">
                <a:latin typeface="Constantia" pitchFamily="18" charset="0"/>
              </a:rPr>
              <a:t>Collaboration calls for moving from </a:t>
            </a:r>
            <a:r>
              <a:rPr lang="en-GB" altLang="en-US" sz="4000" b="1" i="1" dirty="0" err="1" smtClean="0">
                <a:latin typeface="Constantia" pitchFamily="18" charset="0"/>
              </a:rPr>
              <a:t>Asynergy</a:t>
            </a:r>
            <a:r>
              <a:rPr lang="en-GB" altLang="en-US" sz="4000" dirty="0" smtClean="0">
                <a:latin typeface="Constantia" pitchFamily="18" charset="0"/>
              </a:rPr>
              <a:t> to </a:t>
            </a:r>
            <a:r>
              <a:rPr lang="en-GB" altLang="en-US" sz="4000" dirty="0" err="1" smtClean="0">
                <a:latin typeface="Constantia" pitchFamily="18" charset="0"/>
              </a:rPr>
              <a:t>Missional</a:t>
            </a:r>
            <a:r>
              <a:rPr lang="en-GB" altLang="en-US" sz="4000" dirty="0" smtClean="0">
                <a:latin typeface="Constantia" pitchFamily="18" charset="0"/>
              </a:rPr>
              <a:t> </a:t>
            </a:r>
            <a:r>
              <a:rPr lang="en-GB" altLang="en-US" sz="4000" b="1" i="1" dirty="0" smtClean="0">
                <a:latin typeface="Constantia" pitchFamily="18" charset="0"/>
              </a:rPr>
              <a:t>Synergy</a:t>
            </a:r>
            <a:r>
              <a:rPr lang="en-GB" altLang="en-US" sz="4000" dirty="0" smtClean="0">
                <a:latin typeface="Constantia" pitchFamily="18" charset="0"/>
              </a:rPr>
              <a:t>. “</a:t>
            </a:r>
            <a:r>
              <a:rPr lang="en-GB" altLang="en-US" sz="4000" i="1" dirty="0" err="1" smtClean="0">
                <a:latin typeface="Constantia" pitchFamily="18" charset="0"/>
              </a:rPr>
              <a:t>Asynergy</a:t>
            </a:r>
            <a:r>
              <a:rPr lang="en-GB" altLang="en-US" sz="4000" dirty="0" err="1" smtClean="0">
                <a:latin typeface="Constantia" pitchFamily="18" charset="0"/>
              </a:rPr>
              <a:t>”is</a:t>
            </a:r>
            <a:r>
              <a:rPr lang="en-GB" altLang="en-US" sz="4000" dirty="0" smtClean="0">
                <a:latin typeface="Constantia" pitchFamily="18" charset="0"/>
              </a:rPr>
              <a:t> a scientific word used for “defective or absent co-ordination between organs, muscles, limbs, or joints, resulting in a loss in movement or speed. </a:t>
            </a:r>
            <a:r>
              <a:rPr lang="en-GB" altLang="en-US" sz="4000" i="1" dirty="0" err="1" smtClean="0">
                <a:latin typeface="Constantia" pitchFamily="18" charset="0"/>
              </a:rPr>
              <a:t>Asynergy</a:t>
            </a:r>
            <a:r>
              <a:rPr lang="en-GB" altLang="en-US" sz="4000" dirty="0" smtClean="0">
                <a:latin typeface="Constantia" pitchFamily="18" charset="0"/>
              </a:rPr>
              <a:t> is most likely to occur during complex movements, where several individual muscle contractions are needed to act in unison. </a:t>
            </a:r>
            <a:r>
              <a:rPr lang="en-GB" altLang="en-US" sz="4000" dirty="0" err="1" smtClean="0">
                <a:latin typeface="Constantia" pitchFamily="18" charset="0"/>
              </a:rPr>
              <a:t>Asynergy</a:t>
            </a:r>
            <a:r>
              <a:rPr lang="en-GB" altLang="en-US" sz="4000" dirty="0" smtClean="0">
                <a:latin typeface="Constantia" pitchFamily="18" charset="0"/>
              </a:rPr>
              <a:t> may be caused by </a:t>
            </a:r>
            <a:r>
              <a:rPr lang="en-GB" altLang="en-US" sz="4000" dirty="0" err="1" smtClean="0">
                <a:latin typeface="Constantia" pitchFamily="18" charset="0"/>
              </a:rPr>
              <a:t>cerebellar</a:t>
            </a:r>
            <a:r>
              <a:rPr lang="en-GB" altLang="en-US" sz="4000" dirty="0" smtClean="0">
                <a:latin typeface="Constantia" pitchFamily="18" charset="0"/>
              </a:rPr>
              <a:t> disorders. In severe cases of </a:t>
            </a:r>
            <a:r>
              <a:rPr lang="en-GB" altLang="en-US" sz="4000" dirty="0" err="1" smtClean="0">
                <a:latin typeface="Constantia" pitchFamily="18" charset="0"/>
              </a:rPr>
              <a:t>a</a:t>
            </a:r>
            <a:r>
              <a:rPr lang="en-GB" altLang="en-US" sz="4000" i="1" dirty="0" err="1" smtClean="0">
                <a:latin typeface="Constantia" pitchFamily="18" charset="0"/>
              </a:rPr>
              <a:t>synergy</a:t>
            </a:r>
            <a:r>
              <a:rPr lang="en-GB" altLang="en-US" sz="4000" dirty="0" smtClean="0">
                <a:latin typeface="Constantia" pitchFamily="18" charset="0"/>
              </a:rPr>
              <a:t>, the result in the patient is decomposition of movement.</a:t>
            </a:r>
            <a:endParaRPr lang="en-US" altLang="en-US" sz="4000" dirty="0">
              <a:solidFill>
                <a:srgbClr val="0000CC"/>
              </a:solidFill>
              <a:latin typeface="Constantia" pitchFamily="18" charset="0"/>
            </a:endParaRPr>
          </a:p>
        </p:txBody>
      </p:sp>
      <p:sp>
        <p:nvSpPr>
          <p:cNvPr id="9" name="TextBox 9"/>
          <p:cNvSpPr txBox="1"/>
          <p:nvPr/>
        </p:nvSpPr>
        <p:spPr>
          <a:xfrm>
            <a:off x="785754" y="428592"/>
            <a:ext cx="17039377" cy="1001556"/>
          </a:xfrm>
          <a:prstGeom prst="rect">
            <a:avLst/>
          </a:prstGeom>
        </p:spPr>
        <p:txBody>
          <a:bodyPr wrap="square" lIns="0" tIns="0" rIns="0" bIns="0" rtlCol="0" anchor="t">
            <a:spAutoFit/>
          </a:bodyPr>
          <a:lstStyle/>
          <a:p>
            <a:pPr>
              <a:lnSpc>
                <a:spcPts val="8400"/>
              </a:lnSpc>
              <a:spcBef>
                <a:spcPct val="0"/>
              </a:spcBef>
            </a:pPr>
            <a:r>
              <a:rPr lang="en-US" altLang="en-US" sz="6000" b="1" dirty="0" smtClean="0">
                <a:solidFill>
                  <a:schemeClr val="accent1">
                    <a:lumMod val="75000"/>
                  </a:schemeClr>
                </a:solidFill>
              </a:rPr>
              <a:t>5</a:t>
            </a:r>
            <a:r>
              <a:rPr lang="en-GB" altLang="en-US" sz="6000" b="1" dirty="0" smtClean="0">
                <a:solidFill>
                  <a:schemeClr val="accent1">
                    <a:lumMod val="75000"/>
                  </a:schemeClr>
                </a:solidFill>
                <a:latin typeface="Tahoma" pitchFamily="34" charset="0"/>
                <a:cs typeface="Tahoma" pitchFamily="34" charset="0"/>
              </a:rPr>
              <a:t>. Collaboration is about </a:t>
            </a:r>
            <a:r>
              <a:rPr lang="en-GB" altLang="en-US" sz="6000" b="1" dirty="0" err="1" smtClean="0">
                <a:solidFill>
                  <a:schemeClr val="accent1">
                    <a:lumMod val="75000"/>
                  </a:schemeClr>
                </a:solidFill>
                <a:latin typeface="Tahoma" pitchFamily="34" charset="0"/>
                <a:cs typeface="Tahoma" pitchFamily="34" charset="0"/>
              </a:rPr>
              <a:t>Missional</a:t>
            </a:r>
            <a:r>
              <a:rPr lang="en-GB" altLang="en-US" sz="6000" b="1" dirty="0" smtClean="0">
                <a:solidFill>
                  <a:schemeClr val="accent1">
                    <a:lumMod val="75000"/>
                  </a:schemeClr>
                </a:solidFill>
                <a:latin typeface="Tahoma" pitchFamily="34" charset="0"/>
                <a:cs typeface="Tahoma" pitchFamily="34" charset="0"/>
              </a:rPr>
              <a:t> Synergy:</a:t>
            </a:r>
            <a:endParaRPr lang="en-US" sz="6000" b="1" dirty="0">
              <a:solidFill>
                <a:schemeClr val="accent1">
                  <a:lumMod val="75000"/>
                </a:schemeClr>
              </a:solidFill>
              <a:latin typeface="Montserrat Bold"/>
              <a:ea typeface="Montserrat Bold"/>
              <a:cs typeface="Montserrat Bold"/>
              <a:sym typeface="Montserrat Bold"/>
            </a:endParaRPr>
          </a:p>
        </p:txBody>
      </p:sp>
      <p:sp>
        <p:nvSpPr>
          <p:cNvPr id="10" name="TextBox 10"/>
          <p:cNvSpPr txBox="1"/>
          <p:nvPr/>
        </p:nvSpPr>
        <p:spPr>
          <a:xfrm>
            <a:off x="857192" y="1443331"/>
            <a:ext cx="7366071" cy="271145"/>
          </a:xfrm>
          <a:prstGeom prst="rect">
            <a:avLst/>
          </a:prstGeom>
        </p:spPr>
        <p:txBody>
          <a:bodyPr lIns="0" tIns="0" rIns="0" bIns="0" rtlCol="0" anchor="t">
            <a:spAutoFit/>
          </a:bodyPr>
          <a:lstStyle/>
          <a:p>
            <a:pPr algn="ctr">
              <a:lnSpc>
                <a:spcPts val="2380"/>
              </a:lnSpc>
              <a:spcBef>
                <a:spcPct val="0"/>
              </a:spcBef>
            </a:pPr>
            <a:r>
              <a:rPr lang="en-US" sz="1700" spc="935" dirty="0">
                <a:solidFill>
                  <a:srgbClr val="000000"/>
                </a:solidFill>
                <a:latin typeface="Nunito"/>
                <a:ea typeface="Nunito"/>
                <a:cs typeface="Nunito"/>
                <a:sym typeface="Nunito"/>
              </a:rPr>
              <a:t>AFRICA BIBLE IMPACT SUMMIT</a:t>
            </a:r>
          </a:p>
        </p:txBody>
      </p:sp>
      <p:sp>
        <p:nvSpPr>
          <p:cNvPr id="11" name="Freeform 11"/>
          <p:cNvSpPr/>
          <p:nvPr/>
        </p:nvSpPr>
        <p:spPr>
          <a:xfrm>
            <a:off x="12707955" y="-436545"/>
            <a:ext cx="5580045" cy="5580045"/>
          </a:xfrm>
          <a:custGeom>
            <a:avLst/>
            <a:gdLst/>
            <a:ahLst/>
            <a:cxnLst/>
            <a:rect l="l" t="t" r="r" b="b"/>
            <a:pathLst>
              <a:path w="5580045" h="5580045">
                <a:moveTo>
                  <a:pt x="0" y="0"/>
                </a:moveTo>
                <a:lnTo>
                  <a:pt x="5580045" y="0"/>
                </a:lnTo>
                <a:lnTo>
                  <a:pt x="5580045" y="5580045"/>
                </a:lnTo>
                <a:lnTo>
                  <a:pt x="0" y="5580045"/>
                </a:lnTo>
                <a:lnTo>
                  <a:pt x="0" y="0"/>
                </a:lnTo>
                <a:close/>
              </a:path>
            </a:pathLst>
          </a:custGeom>
          <a:blipFill>
            <a:blip r:embed="rId8">
              <a:alphaModFix amt="9999"/>
            </a:blip>
            <a:stretch>
              <a:fillRect/>
            </a:stretch>
          </a:blipFill>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1117" t="-9350" r="-4130" b="-15309"/>
            </a:stretch>
          </a:blipFill>
        </p:spPr>
        <p:txBody>
          <a:bodyPr/>
          <a:lstStyle/>
          <a:p>
            <a:endParaRPr lang="en-US"/>
          </a:p>
        </p:txBody>
      </p:sp>
      <p:grpSp>
        <p:nvGrpSpPr>
          <p:cNvPr id="3" name="Group 3"/>
          <p:cNvGrpSpPr/>
          <p:nvPr/>
        </p:nvGrpSpPr>
        <p:grpSpPr>
          <a:xfrm>
            <a:off x="0" y="8870597"/>
            <a:ext cx="18288000" cy="1416403"/>
            <a:chOff x="0" y="0"/>
            <a:chExt cx="24384000" cy="1888537"/>
          </a:xfrm>
        </p:grpSpPr>
        <p:pic>
          <p:nvPicPr>
            <p:cNvPr id="4" name="Picture 4"/>
            <p:cNvPicPr>
              <a:picLocks noChangeAspect="1"/>
            </p:cNvPicPr>
            <p:nvPr/>
          </p:nvPicPr>
          <p:blipFill>
            <a:blip r:embed="rId3"/>
            <a:srcRect t="43038" b="43038"/>
            <a:stretch>
              <a:fillRect/>
            </a:stretch>
          </p:blipFill>
          <p:spPr>
            <a:xfrm>
              <a:off x="0" y="0"/>
              <a:ext cx="24384000" cy="1888537"/>
            </a:xfrm>
            <a:prstGeom prst="rect">
              <a:avLst/>
            </a:prstGeom>
          </p:spPr>
        </p:pic>
      </p:grpSp>
      <p:sp>
        <p:nvSpPr>
          <p:cNvPr id="5" name="Freeform 5"/>
          <p:cNvSpPr/>
          <p:nvPr/>
        </p:nvSpPr>
        <p:spPr>
          <a:xfrm>
            <a:off x="396477" y="9050439"/>
            <a:ext cx="3507867" cy="1034246"/>
          </a:xfrm>
          <a:custGeom>
            <a:avLst/>
            <a:gdLst/>
            <a:ahLst/>
            <a:cxnLst/>
            <a:rect l="l" t="t" r="r" b="b"/>
            <a:pathLst>
              <a:path w="3507867" h="1034246">
                <a:moveTo>
                  <a:pt x="0" y="0"/>
                </a:moveTo>
                <a:lnTo>
                  <a:pt x="3507866" y="0"/>
                </a:lnTo>
                <a:lnTo>
                  <a:pt x="3507866" y="1034246"/>
                </a:lnTo>
                <a:lnTo>
                  <a:pt x="0" y="1034246"/>
                </a:lnTo>
                <a:lnTo>
                  <a:pt x="0" y="0"/>
                </a:lnTo>
                <a:close/>
              </a:path>
            </a:pathLst>
          </a:custGeom>
          <a:blipFill>
            <a:blip r:embed="rId4"/>
            <a:stretch>
              <a:fillRect/>
            </a:stretch>
          </a:blipFill>
        </p:spPr>
        <p:txBody>
          <a:bodyPr/>
          <a:lstStyle/>
          <a:p>
            <a:endParaRPr lang="en-US"/>
          </a:p>
        </p:txBody>
      </p:sp>
      <p:sp>
        <p:nvSpPr>
          <p:cNvPr id="6" name="Freeform 6"/>
          <p:cNvSpPr/>
          <p:nvPr/>
        </p:nvSpPr>
        <p:spPr>
          <a:xfrm>
            <a:off x="14268770" y="8744108"/>
            <a:ext cx="2612287" cy="1715454"/>
          </a:xfrm>
          <a:custGeom>
            <a:avLst/>
            <a:gdLst/>
            <a:ahLst/>
            <a:cxnLst/>
            <a:rect l="l" t="t" r="r" b="b"/>
            <a:pathLst>
              <a:path w="2612287" h="1715454">
                <a:moveTo>
                  <a:pt x="0" y="0"/>
                </a:moveTo>
                <a:lnTo>
                  <a:pt x="2612286" y="0"/>
                </a:lnTo>
                <a:lnTo>
                  <a:pt x="2612286" y="1715454"/>
                </a:lnTo>
                <a:lnTo>
                  <a:pt x="0" y="1715454"/>
                </a:lnTo>
                <a:lnTo>
                  <a:pt x="0" y="0"/>
                </a:lnTo>
                <a:close/>
              </a:path>
            </a:pathLst>
          </a:custGeom>
          <a:blipFill>
            <a:blip r:embed="rId5"/>
            <a:stretch>
              <a:fillRect/>
            </a:stretch>
          </a:blipFill>
        </p:spPr>
        <p:txBody>
          <a:bodyPr/>
          <a:lstStyle/>
          <a:p>
            <a:endParaRPr lang="en-US"/>
          </a:p>
        </p:txBody>
      </p:sp>
      <p:sp>
        <p:nvSpPr>
          <p:cNvPr id="7" name="Freeform 7"/>
          <p:cNvSpPr/>
          <p:nvPr/>
        </p:nvSpPr>
        <p:spPr>
          <a:xfrm>
            <a:off x="1627778" y="1636712"/>
            <a:ext cx="14136257" cy="7107396"/>
          </a:xfrm>
          <a:custGeom>
            <a:avLst/>
            <a:gdLst/>
            <a:ahLst/>
            <a:cxnLst/>
            <a:rect l="l" t="t" r="r" b="b"/>
            <a:pathLst>
              <a:path w="14136257" h="7107396">
                <a:moveTo>
                  <a:pt x="0" y="0"/>
                </a:moveTo>
                <a:lnTo>
                  <a:pt x="14136257" y="0"/>
                </a:lnTo>
                <a:lnTo>
                  <a:pt x="14136257" y="7107396"/>
                </a:lnTo>
                <a:lnTo>
                  <a:pt x="0" y="710739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TextBox 8"/>
          <p:cNvSpPr txBox="1"/>
          <p:nvPr/>
        </p:nvSpPr>
        <p:spPr>
          <a:xfrm>
            <a:off x="714316" y="2285980"/>
            <a:ext cx="8429684" cy="6473182"/>
          </a:xfrm>
          <a:prstGeom prst="rect">
            <a:avLst/>
          </a:prstGeom>
        </p:spPr>
        <p:txBody>
          <a:bodyPr wrap="square" lIns="0" tIns="0" rIns="0" bIns="0" rtlCol="0" anchor="t">
            <a:spAutoFit/>
          </a:bodyPr>
          <a:lstStyle/>
          <a:p>
            <a:pPr marL="468313" indent="-468313" defTabSz="912813">
              <a:lnSpc>
                <a:spcPct val="110000"/>
              </a:lnSpc>
              <a:spcBef>
                <a:spcPct val="20000"/>
              </a:spcBef>
              <a:buClr>
                <a:schemeClr val="accent2"/>
              </a:buClr>
            </a:pPr>
            <a:r>
              <a:rPr lang="en-GB" altLang="en-US" sz="3100" dirty="0" smtClean="0">
                <a:latin typeface="Constantia" pitchFamily="18" charset="0"/>
              </a:rPr>
              <a:t>Collaboration calls for moving from </a:t>
            </a:r>
            <a:r>
              <a:rPr lang="en-GB" altLang="en-US" sz="3100" b="1" i="1" dirty="0" err="1" smtClean="0">
                <a:latin typeface="Constantia" pitchFamily="18" charset="0"/>
              </a:rPr>
              <a:t>Asynergy</a:t>
            </a:r>
            <a:r>
              <a:rPr lang="en-GB" altLang="en-US" sz="3100" dirty="0" smtClean="0">
                <a:latin typeface="Constantia" pitchFamily="18" charset="0"/>
              </a:rPr>
              <a:t> to </a:t>
            </a:r>
            <a:r>
              <a:rPr lang="en-GB" altLang="en-US" sz="3100" dirty="0" err="1" smtClean="0">
                <a:latin typeface="Constantia" pitchFamily="18" charset="0"/>
              </a:rPr>
              <a:t>Missional</a:t>
            </a:r>
            <a:r>
              <a:rPr lang="en-GB" altLang="en-US" sz="3100" dirty="0" smtClean="0">
                <a:latin typeface="Constantia" pitchFamily="18" charset="0"/>
              </a:rPr>
              <a:t> </a:t>
            </a:r>
            <a:r>
              <a:rPr lang="en-GB" altLang="en-US" sz="3100" b="1" i="1" dirty="0" smtClean="0">
                <a:latin typeface="Constantia" pitchFamily="18" charset="0"/>
              </a:rPr>
              <a:t>Synergy</a:t>
            </a:r>
            <a:r>
              <a:rPr lang="en-GB" altLang="en-US" sz="3100" dirty="0" smtClean="0">
                <a:latin typeface="Constantia" pitchFamily="18" charset="0"/>
              </a:rPr>
              <a:t>. “</a:t>
            </a:r>
            <a:r>
              <a:rPr lang="en-GB" altLang="en-US" sz="3100" i="1" dirty="0" err="1" smtClean="0">
                <a:latin typeface="Constantia" pitchFamily="18" charset="0"/>
              </a:rPr>
              <a:t>Asynergy</a:t>
            </a:r>
            <a:r>
              <a:rPr lang="en-GB" altLang="en-US" sz="3100" dirty="0" err="1" smtClean="0">
                <a:latin typeface="Constantia" pitchFamily="18" charset="0"/>
              </a:rPr>
              <a:t>”is</a:t>
            </a:r>
            <a:r>
              <a:rPr lang="en-GB" altLang="en-US" sz="3100" dirty="0" smtClean="0">
                <a:latin typeface="Constantia" pitchFamily="18" charset="0"/>
              </a:rPr>
              <a:t> a scientific word used for “defective or absent co-ordination between organs, muscles, limbs, or joints, resulting in a loss in movement or speed. </a:t>
            </a:r>
            <a:r>
              <a:rPr lang="en-GB" altLang="en-US" sz="3100" i="1" dirty="0" err="1" smtClean="0">
                <a:latin typeface="Constantia" pitchFamily="18" charset="0"/>
              </a:rPr>
              <a:t>Asynergy</a:t>
            </a:r>
            <a:r>
              <a:rPr lang="en-GB" altLang="en-US" sz="3100" dirty="0" smtClean="0">
                <a:latin typeface="Constantia" pitchFamily="18" charset="0"/>
              </a:rPr>
              <a:t> is most likely to occur during complex movements, where several individual muscle contractions are needed to act in unison. </a:t>
            </a:r>
            <a:r>
              <a:rPr lang="en-GB" altLang="en-US" sz="3100" dirty="0" err="1" smtClean="0">
                <a:latin typeface="Constantia" pitchFamily="18" charset="0"/>
              </a:rPr>
              <a:t>Asynergy</a:t>
            </a:r>
            <a:r>
              <a:rPr lang="en-GB" altLang="en-US" sz="3100" dirty="0" smtClean="0">
                <a:latin typeface="Constantia" pitchFamily="18" charset="0"/>
              </a:rPr>
              <a:t> may be caused by </a:t>
            </a:r>
            <a:r>
              <a:rPr lang="en-GB" altLang="en-US" sz="3100" dirty="0" err="1" smtClean="0">
                <a:latin typeface="Constantia" pitchFamily="18" charset="0"/>
              </a:rPr>
              <a:t>cerebellar</a:t>
            </a:r>
            <a:r>
              <a:rPr lang="en-GB" altLang="en-US" sz="3100" dirty="0" smtClean="0">
                <a:latin typeface="Constantia" pitchFamily="18" charset="0"/>
              </a:rPr>
              <a:t> disorders. In severe cases of </a:t>
            </a:r>
            <a:r>
              <a:rPr lang="en-GB" altLang="en-US" sz="3100" dirty="0" err="1" smtClean="0">
                <a:latin typeface="Constantia" pitchFamily="18" charset="0"/>
              </a:rPr>
              <a:t>a</a:t>
            </a:r>
            <a:r>
              <a:rPr lang="en-GB" altLang="en-US" sz="3100" i="1" dirty="0" err="1" smtClean="0">
                <a:latin typeface="Constantia" pitchFamily="18" charset="0"/>
              </a:rPr>
              <a:t>synergy</a:t>
            </a:r>
            <a:r>
              <a:rPr lang="en-GB" altLang="en-US" sz="3100" dirty="0" smtClean="0">
                <a:latin typeface="Constantia" pitchFamily="18" charset="0"/>
              </a:rPr>
              <a:t>, the result in the patient is decomposition of movement.</a:t>
            </a:r>
            <a:endParaRPr lang="en-US" altLang="en-US" sz="3100" dirty="0">
              <a:solidFill>
                <a:srgbClr val="0000CC"/>
              </a:solidFill>
              <a:latin typeface="Constantia" pitchFamily="18" charset="0"/>
            </a:endParaRPr>
          </a:p>
        </p:txBody>
      </p:sp>
      <p:sp>
        <p:nvSpPr>
          <p:cNvPr id="9" name="TextBox 9"/>
          <p:cNvSpPr txBox="1"/>
          <p:nvPr/>
        </p:nvSpPr>
        <p:spPr>
          <a:xfrm>
            <a:off x="785754" y="428592"/>
            <a:ext cx="17039377" cy="1001556"/>
          </a:xfrm>
          <a:prstGeom prst="rect">
            <a:avLst/>
          </a:prstGeom>
        </p:spPr>
        <p:txBody>
          <a:bodyPr wrap="square" lIns="0" tIns="0" rIns="0" bIns="0" rtlCol="0" anchor="t">
            <a:spAutoFit/>
          </a:bodyPr>
          <a:lstStyle/>
          <a:p>
            <a:pPr>
              <a:lnSpc>
                <a:spcPts val="8400"/>
              </a:lnSpc>
              <a:spcBef>
                <a:spcPct val="0"/>
              </a:spcBef>
            </a:pPr>
            <a:r>
              <a:rPr lang="en-US" altLang="en-US" sz="6000" b="1" dirty="0" smtClean="0">
                <a:solidFill>
                  <a:schemeClr val="accent1">
                    <a:lumMod val="75000"/>
                  </a:schemeClr>
                </a:solidFill>
              </a:rPr>
              <a:t>5</a:t>
            </a:r>
            <a:r>
              <a:rPr lang="en-GB" altLang="en-US" sz="6000" b="1" dirty="0" smtClean="0">
                <a:solidFill>
                  <a:schemeClr val="accent1">
                    <a:lumMod val="75000"/>
                  </a:schemeClr>
                </a:solidFill>
                <a:latin typeface="Tahoma" pitchFamily="34" charset="0"/>
                <a:cs typeface="Tahoma" pitchFamily="34" charset="0"/>
              </a:rPr>
              <a:t>. Collaboration is about </a:t>
            </a:r>
            <a:r>
              <a:rPr lang="en-GB" altLang="en-US" sz="6000" b="1" dirty="0" err="1" smtClean="0">
                <a:solidFill>
                  <a:schemeClr val="accent1">
                    <a:lumMod val="75000"/>
                  </a:schemeClr>
                </a:solidFill>
                <a:latin typeface="Tahoma" pitchFamily="34" charset="0"/>
                <a:cs typeface="Tahoma" pitchFamily="34" charset="0"/>
              </a:rPr>
              <a:t>Missional</a:t>
            </a:r>
            <a:r>
              <a:rPr lang="en-GB" altLang="en-US" sz="6000" b="1" dirty="0" smtClean="0">
                <a:solidFill>
                  <a:schemeClr val="accent1">
                    <a:lumMod val="75000"/>
                  </a:schemeClr>
                </a:solidFill>
                <a:latin typeface="Tahoma" pitchFamily="34" charset="0"/>
                <a:cs typeface="Tahoma" pitchFamily="34" charset="0"/>
              </a:rPr>
              <a:t> Synergy:</a:t>
            </a:r>
            <a:endParaRPr lang="en-US" sz="6000" b="1" dirty="0">
              <a:solidFill>
                <a:schemeClr val="accent1">
                  <a:lumMod val="75000"/>
                </a:schemeClr>
              </a:solidFill>
              <a:latin typeface="Montserrat Bold"/>
              <a:ea typeface="Montserrat Bold"/>
              <a:cs typeface="Montserrat Bold"/>
              <a:sym typeface="Montserrat Bold"/>
            </a:endParaRPr>
          </a:p>
        </p:txBody>
      </p:sp>
      <p:sp>
        <p:nvSpPr>
          <p:cNvPr id="10" name="TextBox 10"/>
          <p:cNvSpPr txBox="1"/>
          <p:nvPr/>
        </p:nvSpPr>
        <p:spPr>
          <a:xfrm>
            <a:off x="857192" y="1443331"/>
            <a:ext cx="7366071" cy="271145"/>
          </a:xfrm>
          <a:prstGeom prst="rect">
            <a:avLst/>
          </a:prstGeom>
        </p:spPr>
        <p:txBody>
          <a:bodyPr lIns="0" tIns="0" rIns="0" bIns="0" rtlCol="0" anchor="t">
            <a:spAutoFit/>
          </a:bodyPr>
          <a:lstStyle/>
          <a:p>
            <a:pPr algn="ctr">
              <a:lnSpc>
                <a:spcPts val="2380"/>
              </a:lnSpc>
              <a:spcBef>
                <a:spcPct val="0"/>
              </a:spcBef>
            </a:pPr>
            <a:r>
              <a:rPr lang="en-US" sz="1700" spc="935" dirty="0">
                <a:solidFill>
                  <a:srgbClr val="000000"/>
                </a:solidFill>
                <a:latin typeface="Nunito"/>
                <a:ea typeface="Nunito"/>
                <a:cs typeface="Nunito"/>
                <a:sym typeface="Nunito"/>
              </a:rPr>
              <a:t>AFRICA BIBLE IMPACT SUMMIT</a:t>
            </a:r>
          </a:p>
        </p:txBody>
      </p:sp>
      <p:sp>
        <p:nvSpPr>
          <p:cNvPr id="11" name="Freeform 11"/>
          <p:cNvSpPr/>
          <p:nvPr/>
        </p:nvSpPr>
        <p:spPr>
          <a:xfrm>
            <a:off x="12707955" y="-436545"/>
            <a:ext cx="5580045" cy="5580045"/>
          </a:xfrm>
          <a:custGeom>
            <a:avLst/>
            <a:gdLst/>
            <a:ahLst/>
            <a:cxnLst/>
            <a:rect l="l" t="t" r="r" b="b"/>
            <a:pathLst>
              <a:path w="5580045" h="5580045">
                <a:moveTo>
                  <a:pt x="0" y="0"/>
                </a:moveTo>
                <a:lnTo>
                  <a:pt x="5580045" y="0"/>
                </a:lnTo>
                <a:lnTo>
                  <a:pt x="5580045" y="5580045"/>
                </a:lnTo>
                <a:lnTo>
                  <a:pt x="0" y="5580045"/>
                </a:lnTo>
                <a:lnTo>
                  <a:pt x="0" y="0"/>
                </a:lnTo>
                <a:close/>
              </a:path>
            </a:pathLst>
          </a:custGeom>
          <a:blipFill>
            <a:blip r:embed="rId8">
              <a:alphaModFix amt="9999"/>
            </a:blip>
            <a:stretch>
              <a:fillRect/>
            </a:stretch>
          </a:blipFill>
        </p:spPr>
        <p:txBody>
          <a:bodyPr/>
          <a:lstStyle/>
          <a:p>
            <a:endParaRPr lang="en-US"/>
          </a:p>
        </p:txBody>
      </p:sp>
      <p:sp>
        <p:nvSpPr>
          <p:cNvPr id="12" name="TextBox 8"/>
          <p:cNvSpPr txBox="1"/>
          <p:nvPr/>
        </p:nvSpPr>
        <p:spPr>
          <a:xfrm>
            <a:off x="9144000" y="2071666"/>
            <a:ext cx="8501122" cy="6821868"/>
          </a:xfrm>
          <a:prstGeom prst="rect">
            <a:avLst/>
          </a:prstGeom>
        </p:spPr>
        <p:txBody>
          <a:bodyPr wrap="square" lIns="0" tIns="0" rIns="0" bIns="0" rtlCol="0" anchor="t">
            <a:spAutoFit/>
          </a:bodyPr>
          <a:lstStyle/>
          <a:p>
            <a:pPr marL="468313" indent="-468313" algn="r" defTabSz="912813">
              <a:lnSpc>
                <a:spcPct val="110000"/>
              </a:lnSpc>
              <a:spcBef>
                <a:spcPct val="20000"/>
              </a:spcBef>
              <a:buClr>
                <a:schemeClr val="accent2"/>
              </a:buClr>
            </a:pPr>
            <a:r>
              <a:rPr lang="en-GB" altLang="en-US" sz="3100" dirty="0" smtClean="0">
                <a:solidFill>
                  <a:schemeClr val="accent1">
                    <a:lumMod val="75000"/>
                  </a:schemeClr>
                </a:solidFill>
                <a:latin typeface="Constantia" pitchFamily="18" charset="0"/>
              </a:rPr>
              <a:t>Ministry is sometimes done haphazardly in a way that reflects </a:t>
            </a:r>
            <a:r>
              <a:rPr lang="en-GB" altLang="en-US" sz="3100" i="1" dirty="0" err="1" smtClean="0">
                <a:solidFill>
                  <a:schemeClr val="accent1">
                    <a:lumMod val="75000"/>
                  </a:schemeClr>
                </a:solidFill>
                <a:latin typeface="Constantia" pitchFamily="18" charset="0"/>
              </a:rPr>
              <a:t>asynergy</a:t>
            </a:r>
            <a:r>
              <a:rPr lang="en-GB" altLang="en-US" sz="3100" dirty="0" smtClean="0">
                <a:solidFill>
                  <a:schemeClr val="accent1">
                    <a:lumMod val="75000"/>
                  </a:schemeClr>
                </a:solidFill>
                <a:latin typeface="Constantia" pitchFamily="18" charset="0"/>
              </a:rPr>
              <a:t>. When things that divide us such as ethnic identity, economic or social status get in the way or obscures what binds us together in Christ, collaborative mission is hindered. Other things that undermine collaboration include National, Regional and Continental divides. Our urgent need is to work towards </a:t>
            </a:r>
            <a:r>
              <a:rPr lang="en-GB" altLang="en-US" sz="3100" b="1" i="1" dirty="0" smtClean="0">
                <a:solidFill>
                  <a:schemeClr val="accent1">
                    <a:lumMod val="75000"/>
                  </a:schemeClr>
                </a:solidFill>
                <a:latin typeface="Constantia" pitchFamily="18" charset="0"/>
              </a:rPr>
              <a:t>synergy</a:t>
            </a:r>
            <a:r>
              <a:rPr lang="en-GB" altLang="en-US" sz="3100" dirty="0" smtClean="0">
                <a:solidFill>
                  <a:schemeClr val="accent1">
                    <a:lumMod val="75000"/>
                  </a:schemeClr>
                </a:solidFill>
                <a:latin typeface="Constantia" pitchFamily="18" charset="0"/>
              </a:rPr>
              <a:t> which is, “the interaction or cooperation of two or more organizations, substances, or other agents to produce a combined effect greater than the sum of their separate effects.”</a:t>
            </a:r>
            <a:endParaRPr lang="en-US" altLang="en-US" sz="3100" dirty="0">
              <a:solidFill>
                <a:schemeClr val="accent1">
                  <a:lumMod val="75000"/>
                </a:schemeClr>
              </a:solidFill>
              <a:latin typeface="Constantia"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1117" t="-9350" r="-4130" b="-15309"/>
            </a:stretch>
          </a:blipFill>
        </p:spPr>
        <p:txBody>
          <a:bodyPr/>
          <a:lstStyle/>
          <a:p>
            <a:endParaRPr lang="en-US"/>
          </a:p>
        </p:txBody>
      </p:sp>
      <p:grpSp>
        <p:nvGrpSpPr>
          <p:cNvPr id="3" name="Group 3"/>
          <p:cNvGrpSpPr/>
          <p:nvPr/>
        </p:nvGrpSpPr>
        <p:grpSpPr>
          <a:xfrm>
            <a:off x="0" y="8870597"/>
            <a:ext cx="18288000" cy="1416403"/>
            <a:chOff x="0" y="0"/>
            <a:chExt cx="24384000" cy="1888537"/>
          </a:xfrm>
        </p:grpSpPr>
        <p:pic>
          <p:nvPicPr>
            <p:cNvPr id="4" name="Picture 4"/>
            <p:cNvPicPr>
              <a:picLocks noChangeAspect="1"/>
            </p:cNvPicPr>
            <p:nvPr/>
          </p:nvPicPr>
          <p:blipFill>
            <a:blip r:embed="rId3"/>
            <a:srcRect t="43038" b="43038"/>
            <a:stretch>
              <a:fillRect/>
            </a:stretch>
          </p:blipFill>
          <p:spPr>
            <a:xfrm>
              <a:off x="0" y="0"/>
              <a:ext cx="24384000" cy="1888537"/>
            </a:xfrm>
            <a:prstGeom prst="rect">
              <a:avLst/>
            </a:prstGeom>
          </p:spPr>
        </p:pic>
      </p:grpSp>
      <p:sp>
        <p:nvSpPr>
          <p:cNvPr id="5" name="Freeform 5"/>
          <p:cNvSpPr/>
          <p:nvPr/>
        </p:nvSpPr>
        <p:spPr>
          <a:xfrm>
            <a:off x="396477" y="9050439"/>
            <a:ext cx="3507867" cy="1034246"/>
          </a:xfrm>
          <a:custGeom>
            <a:avLst/>
            <a:gdLst/>
            <a:ahLst/>
            <a:cxnLst/>
            <a:rect l="l" t="t" r="r" b="b"/>
            <a:pathLst>
              <a:path w="3507867" h="1034246">
                <a:moveTo>
                  <a:pt x="0" y="0"/>
                </a:moveTo>
                <a:lnTo>
                  <a:pt x="3507866" y="0"/>
                </a:lnTo>
                <a:lnTo>
                  <a:pt x="3507866" y="1034246"/>
                </a:lnTo>
                <a:lnTo>
                  <a:pt x="0" y="1034246"/>
                </a:lnTo>
                <a:lnTo>
                  <a:pt x="0" y="0"/>
                </a:lnTo>
                <a:close/>
              </a:path>
            </a:pathLst>
          </a:custGeom>
          <a:blipFill>
            <a:blip r:embed="rId4"/>
            <a:stretch>
              <a:fillRect/>
            </a:stretch>
          </a:blipFill>
        </p:spPr>
        <p:txBody>
          <a:bodyPr/>
          <a:lstStyle/>
          <a:p>
            <a:endParaRPr lang="en-US"/>
          </a:p>
        </p:txBody>
      </p:sp>
      <p:sp>
        <p:nvSpPr>
          <p:cNvPr id="6" name="Freeform 6"/>
          <p:cNvSpPr/>
          <p:nvPr/>
        </p:nvSpPr>
        <p:spPr>
          <a:xfrm>
            <a:off x="14268770" y="8744108"/>
            <a:ext cx="2612287" cy="1715454"/>
          </a:xfrm>
          <a:custGeom>
            <a:avLst/>
            <a:gdLst/>
            <a:ahLst/>
            <a:cxnLst/>
            <a:rect l="l" t="t" r="r" b="b"/>
            <a:pathLst>
              <a:path w="2612287" h="1715454">
                <a:moveTo>
                  <a:pt x="0" y="0"/>
                </a:moveTo>
                <a:lnTo>
                  <a:pt x="2612286" y="0"/>
                </a:lnTo>
                <a:lnTo>
                  <a:pt x="2612286" y="1715454"/>
                </a:lnTo>
                <a:lnTo>
                  <a:pt x="0" y="1715454"/>
                </a:lnTo>
                <a:lnTo>
                  <a:pt x="0" y="0"/>
                </a:lnTo>
                <a:close/>
              </a:path>
            </a:pathLst>
          </a:custGeom>
          <a:blipFill>
            <a:blip r:embed="rId5"/>
            <a:stretch>
              <a:fillRect/>
            </a:stretch>
          </a:blipFill>
        </p:spPr>
        <p:txBody>
          <a:bodyPr/>
          <a:lstStyle/>
          <a:p>
            <a:endParaRPr lang="en-US"/>
          </a:p>
        </p:txBody>
      </p:sp>
      <p:sp>
        <p:nvSpPr>
          <p:cNvPr id="7" name="Freeform 7"/>
          <p:cNvSpPr/>
          <p:nvPr/>
        </p:nvSpPr>
        <p:spPr>
          <a:xfrm>
            <a:off x="1627778" y="1636712"/>
            <a:ext cx="14136257" cy="7107396"/>
          </a:xfrm>
          <a:custGeom>
            <a:avLst/>
            <a:gdLst/>
            <a:ahLst/>
            <a:cxnLst/>
            <a:rect l="l" t="t" r="r" b="b"/>
            <a:pathLst>
              <a:path w="14136257" h="7107396">
                <a:moveTo>
                  <a:pt x="0" y="0"/>
                </a:moveTo>
                <a:lnTo>
                  <a:pt x="14136257" y="0"/>
                </a:lnTo>
                <a:lnTo>
                  <a:pt x="14136257" y="7107396"/>
                </a:lnTo>
                <a:lnTo>
                  <a:pt x="0" y="710739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TextBox 8"/>
          <p:cNvSpPr txBox="1"/>
          <p:nvPr/>
        </p:nvSpPr>
        <p:spPr>
          <a:xfrm>
            <a:off x="928630" y="2857484"/>
            <a:ext cx="15859236" cy="4829014"/>
          </a:xfrm>
          <a:prstGeom prst="rect">
            <a:avLst/>
          </a:prstGeom>
        </p:spPr>
        <p:txBody>
          <a:bodyPr wrap="square" lIns="0" tIns="0" rIns="0" bIns="0" rtlCol="0" anchor="t">
            <a:spAutoFit/>
          </a:bodyPr>
          <a:lstStyle/>
          <a:p>
            <a:pPr marL="468313" indent="-468313" defTabSz="912813">
              <a:lnSpc>
                <a:spcPct val="110000"/>
              </a:lnSpc>
              <a:spcBef>
                <a:spcPct val="20000"/>
              </a:spcBef>
              <a:buClr>
                <a:schemeClr val="accent2"/>
              </a:buClr>
            </a:pPr>
            <a:r>
              <a:rPr lang="en-GB" altLang="en-US" sz="4000" dirty="0" smtClean="0">
                <a:latin typeface="Constantia" pitchFamily="18" charset="0"/>
              </a:rPr>
              <a:t>collaboration · working together · joint action · combined effort · teamwork · mutual support · partnership   · coordination   · association · unity · concurrence · concord · accord · understanding · give and </a:t>
            </a:r>
            <a:r>
              <a:rPr lang="en-GB" altLang="en-US" sz="4000" dirty="0" smtClean="0">
                <a:latin typeface="Constantia" pitchFamily="18" charset="0"/>
              </a:rPr>
              <a:t>take </a:t>
            </a:r>
            <a:r>
              <a:rPr lang="en-GB" altLang="en-US" sz="4000" dirty="0" smtClean="0">
                <a:latin typeface="Constantia" pitchFamily="18" charset="0"/>
              </a:rPr>
              <a:t>· relations · </a:t>
            </a:r>
            <a:r>
              <a:rPr lang="en-GB" altLang="en-US" sz="4000" dirty="0" err="1" smtClean="0">
                <a:latin typeface="Constantia" pitchFamily="18" charset="0"/>
              </a:rPr>
              <a:t>coaction</a:t>
            </a:r>
            <a:endParaRPr lang="en-GB" altLang="en-US" sz="4000" dirty="0" smtClean="0">
              <a:latin typeface="Constantia" pitchFamily="18" charset="0"/>
            </a:endParaRPr>
          </a:p>
          <a:p>
            <a:pPr marL="468313" indent="-468313" defTabSz="912813">
              <a:lnSpc>
                <a:spcPct val="110000"/>
              </a:lnSpc>
              <a:spcBef>
                <a:spcPct val="20000"/>
              </a:spcBef>
              <a:buClr>
                <a:schemeClr val="accent2"/>
              </a:buClr>
            </a:pPr>
            <a:r>
              <a:rPr lang="en-GB" altLang="en-US" sz="4000" dirty="0" smtClean="0">
                <a:latin typeface="Constantia" pitchFamily="18" charset="0"/>
              </a:rPr>
              <a:t>The natural or scientific understanding of these must be brought under the </a:t>
            </a:r>
            <a:r>
              <a:rPr lang="en-GB" altLang="en-US" sz="4000" b="1" dirty="0" smtClean="0">
                <a:latin typeface="Constantia" pitchFamily="18" charset="0"/>
              </a:rPr>
              <a:t>shadow of God’s eternal purpose </a:t>
            </a:r>
            <a:r>
              <a:rPr lang="en-GB" altLang="en-US" sz="4000" dirty="0" smtClean="0">
                <a:latin typeface="Constantia" pitchFamily="18" charset="0"/>
              </a:rPr>
              <a:t>since we are talking of the Mission of God which must be bear fruit in diverse contexts.</a:t>
            </a:r>
            <a:endParaRPr lang="en-GB" altLang="en-US" sz="4000" dirty="0">
              <a:latin typeface="Constantia" pitchFamily="18" charset="0"/>
            </a:endParaRPr>
          </a:p>
        </p:txBody>
      </p:sp>
      <p:sp>
        <p:nvSpPr>
          <p:cNvPr id="9" name="TextBox 9"/>
          <p:cNvSpPr txBox="1"/>
          <p:nvPr/>
        </p:nvSpPr>
        <p:spPr>
          <a:xfrm>
            <a:off x="785754" y="428592"/>
            <a:ext cx="17039377" cy="1008225"/>
          </a:xfrm>
          <a:prstGeom prst="rect">
            <a:avLst/>
          </a:prstGeom>
        </p:spPr>
        <p:txBody>
          <a:bodyPr wrap="square" lIns="0" tIns="0" rIns="0" bIns="0" rtlCol="0" anchor="t">
            <a:spAutoFit/>
          </a:bodyPr>
          <a:lstStyle/>
          <a:p>
            <a:pPr>
              <a:lnSpc>
                <a:spcPts val="8400"/>
              </a:lnSpc>
              <a:spcBef>
                <a:spcPct val="0"/>
              </a:spcBef>
            </a:pPr>
            <a:r>
              <a:rPr lang="en-GB" altLang="en-US" sz="6000" b="1" dirty="0" smtClean="0">
                <a:solidFill>
                  <a:schemeClr val="accent1">
                    <a:lumMod val="75000"/>
                  </a:schemeClr>
                </a:solidFill>
              </a:rPr>
              <a:t>It </a:t>
            </a:r>
            <a:r>
              <a:rPr lang="en-GB" altLang="en-US" sz="6000" b="1" dirty="0" smtClean="0">
                <a:solidFill>
                  <a:schemeClr val="accent1">
                    <a:lumMod val="75000"/>
                  </a:schemeClr>
                </a:solidFill>
              </a:rPr>
              <a:t>is helpful to bear in mind some key words:</a:t>
            </a:r>
            <a:endParaRPr lang="en-US" sz="6000" b="1" dirty="0">
              <a:solidFill>
                <a:schemeClr val="accent1">
                  <a:lumMod val="75000"/>
                </a:schemeClr>
              </a:solidFill>
              <a:latin typeface="Montserrat Bold"/>
              <a:ea typeface="Montserrat Bold"/>
              <a:cs typeface="Montserrat Bold"/>
              <a:sym typeface="Montserrat Bold"/>
            </a:endParaRPr>
          </a:p>
        </p:txBody>
      </p:sp>
      <p:sp>
        <p:nvSpPr>
          <p:cNvPr id="10" name="TextBox 10"/>
          <p:cNvSpPr txBox="1"/>
          <p:nvPr/>
        </p:nvSpPr>
        <p:spPr>
          <a:xfrm>
            <a:off x="857192" y="1443331"/>
            <a:ext cx="7366071" cy="271145"/>
          </a:xfrm>
          <a:prstGeom prst="rect">
            <a:avLst/>
          </a:prstGeom>
        </p:spPr>
        <p:txBody>
          <a:bodyPr lIns="0" tIns="0" rIns="0" bIns="0" rtlCol="0" anchor="t">
            <a:spAutoFit/>
          </a:bodyPr>
          <a:lstStyle/>
          <a:p>
            <a:pPr algn="ctr">
              <a:lnSpc>
                <a:spcPts val="2380"/>
              </a:lnSpc>
              <a:spcBef>
                <a:spcPct val="0"/>
              </a:spcBef>
            </a:pPr>
            <a:r>
              <a:rPr lang="en-US" sz="1700" spc="935" dirty="0">
                <a:solidFill>
                  <a:srgbClr val="000000"/>
                </a:solidFill>
                <a:latin typeface="Nunito"/>
                <a:ea typeface="Nunito"/>
                <a:cs typeface="Nunito"/>
                <a:sym typeface="Nunito"/>
              </a:rPr>
              <a:t>AFRICA BIBLE IMPACT SUMMIT</a:t>
            </a:r>
          </a:p>
        </p:txBody>
      </p:sp>
      <p:sp>
        <p:nvSpPr>
          <p:cNvPr id="11" name="Freeform 11"/>
          <p:cNvSpPr/>
          <p:nvPr/>
        </p:nvSpPr>
        <p:spPr>
          <a:xfrm>
            <a:off x="12707955" y="-436545"/>
            <a:ext cx="5580045" cy="5580045"/>
          </a:xfrm>
          <a:custGeom>
            <a:avLst/>
            <a:gdLst/>
            <a:ahLst/>
            <a:cxnLst/>
            <a:rect l="l" t="t" r="r" b="b"/>
            <a:pathLst>
              <a:path w="5580045" h="5580045">
                <a:moveTo>
                  <a:pt x="0" y="0"/>
                </a:moveTo>
                <a:lnTo>
                  <a:pt x="5580045" y="0"/>
                </a:lnTo>
                <a:lnTo>
                  <a:pt x="5580045" y="5580045"/>
                </a:lnTo>
                <a:lnTo>
                  <a:pt x="0" y="5580045"/>
                </a:lnTo>
                <a:lnTo>
                  <a:pt x="0" y="0"/>
                </a:lnTo>
                <a:close/>
              </a:path>
            </a:pathLst>
          </a:custGeom>
          <a:blipFill>
            <a:blip r:embed="rId8">
              <a:alphaModFix amt="9999"/>
            </a:blip>
            <a:stretch>
              <a:fillRect/>
            </a:stretch>
          </a:blipFill>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1117" t="-9350" r="-4130" b="-15309"/>
            </a:stretch>
          </a:blipFill>
        </p:spPr>
        <p:txBody>
          <a:bodyPr/>
          <a:lstStyle/>
          <a:p>
            <a:endParaRPr lang="en-US"/>
          </a:p>
        </p:txBody>
      </p:sp>
      <p:grpSp>
        <p:nvGrpSpPr>
          <p:cNvPr id="3" name="Group 3"/>
          <p:cNvGrpSpPr/>
          <p:nvPr/>
        </p:nvGrpSpPr>
        <p:grpSpPr>
          <a:xfrm>
            <a:off x="0" y="8870597"/>
            <a:ext cx="18288000" cy="1416403"/>
            <a:chOff x="0" y="0"/>
            <a:chExt cx="24384000" cy="1888537"/>
          </a:xfrm>
        </p:grpSpPr>
        <p:pic>
          <p:nvPicPr>
            <p:cNvPr id="4" name="Picture 4"/>
            <p:cNvPicPr>
              <a:picLocks noChangeAspect="1"/>
            </p:cNvPicPr>
            <p:nvPr/>
          </p:nvPicPr>
          <p:blipFill>
            <a:blip r:embed="rId3"/>
            <a:srcRect t="43038" b="43038"/>
            <a:stretch>
              <a:fillRect/>
            </a:stretch>
          </p:blipFill>
          <p:spPr>
            <a:xfrm>
              <a:off x="0" y="0"/>
              <a:ext cx="24384000" cy="1888537"/>
            </a:xfrm>
            <a:prstGeom prst="rect">
              <a:avLst/>
            </a:prstGeom>
          </p:spPr>
        </p:pic>
      </p:grpSp>
      <p:sp>
        <p:nvSpPr>
          <p:cNvPr id="5" name="Freeform 5"/>
          <p:cNvSpPr/>
          <p:nvPr/>
        </p:nvSpPr>
        <p:spPr>
          <a:xfrm>
            <a:off x="396477" y="9050439"/>
            <a:ext cx="3507867" cy="1034246"/>
          </a:xfrm>
          <a:custGeom>
            <a:avLst/>
            <a:gdLst/>
            <a:ahLst/>
            <a:cxnLst/>
            <a:rect l="l" t="t" r="r" b="b"/>
            <a:pathLst>
              <a:path w="3507867" h="1034246">
                <a:moveTo>
                  <a:pt x="0" y="0"/>
                </a:moveTo>
                <a:lnTo>
                  <a:pt x="3507866" y="0"/>
                </a:lnTo>
                <a:lnTo>
                  <a:pt x="3507866" y="1034246"/>
                </a:lnTo>
                <a:lnTo>
                  <a:pt x="0" y="1034246"/>
                </a:lnTo>
                <a:lnTo>
                  <a:pt x="0" y="0"/>
                </a:lnTo>
                <a:close/>
              </a:path>
            </a:pathLst>
          </a:custGeom>
          <a:blipFill>
            <a:blip r:embed="rId4"/>
            <a:stretch>
              <a:fillRect/>
            </a:stretch>
          </a:blipFill>
        </p:spPr>
        <p:txBody>
          <a:bodyPr/>
          <a:lstStyle/>
          <a:p>
            <a:endParaRPr lang="en-US"/>
          </a:p>
        </p:txBody>
      </p:sp>
      <p:sp>
        <p:nvSpPr>
          <p:cNvPr id="6" name="Freeform 6"/>
          <p:cNvSpPr/>
          <p:nvPr/>
        </p:nvSpPr>
        <p:spPr>
          <a:xfrm>
            <a:off x="14268770" y="8744108"/>
            <a:ext cx="2612287" cy="1715454"/>
          </a:xfrm>
          <a:custGeom>
            <a:avLst/>
            <a:gdLst/>
            <a:ahLst/>
            <a:cxnLst/>
            <a:rect l="l" t="t" r="r" b="b"/>
            <a:pathLst>
              <a:path w="2612287" h="1715454">
                <a:moveTo>
                  <a:pt x="0" y="0"/>
                </a:moveTo>
                <a:lnTo>
                  <a:pt x="2612286" y="0"/>
                </a:lnTo>
                <a:lnTo>
                  <a:pt x="2612286" y="1715454"/>
                </a:lnTo>
                <a:lnTo>
                  <a:pt x="0" y="1715454"/>
                </a:lnTo>
                <a:lnTo>
                  <a:pt x="0" y="0"/>
                </a:lnTo>
                <a:close/>
              </a:path>
            </a:pathLst>
          </a:custGeom>
          <a:blipFill>
            <a:blip r:embed="rId5"/>
            <a:stretch>
              <a:fillRect/>
            </a:stretch>
          </a:blipFill>
        </p:spPr>
        <p:txBody>
          <a:bodyPr/>
          <a:lstStyle/>
          <a:p>
            <a:endParaRPr lang="en-US"/>
          </a:p>
        </p:txBody>
      </p:sp>
      <p:sp>
        <p:nvSpPr>
          <p:cNvPr id="7" name="Freeform 7"/>
          <p:cNvSpPr/>
          <p:nvPr/>
        </p:nvSpPr>
        <p:spPr>
          <a:xfrm>
            <a:off x="1627778" y="1636712"/>
            <a:ext cx="14136257" cy="7107396"/>
          </a:xfrm>
          <a:custGeom>
            <a:avLst/>
            <a:gdLst/>
            <a:ahLst/>
            <a:cxnLst/>
            <a:rect l="l" t="t" r="r" b="b"/>
            <a:pathLst>
              <a:path w="14136257" h="7107396">
                <a:moveTo>
                  <a:pt x="0" y="0"/>
                </a:moveTo>
                <a:lnTo>
                  <a:pt x="14136257" y="0"/>
                </a:lnTo>
                <a:lnTo>
                  <a:pt x="14136257" y="7107396"/>
                </a:lnTo>
                <a:lnTo>
                  <a:pt x="0" y="710739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TextBox 8"/>
          <p:cNvSpPr txBox="1"/>
          <p:nvPr/>
        </p:nvSpPr>
        <p:spPr>
          <a:xfrm>
            <a:off x="1000068" y="2786046"/>
            <a:ext cx="15859236" cy="5429179"/>
          </a:xfrm>
          <a:prstGeom prst="rect">
            <a:avLst/>
          </a:prstGeom>
        </p:spPr>
        <p:txBody>
          <a:bodyPr wrap="square" lIns="0" tIns="0" rIns="0" bIns="0" rtlCol="0" anchor="t">
            <a:spAutoFit/>
          </a:bodyPr>
          <a:lstStyle/>
          <a:p>
            <a:pPr marL="468313" indent="-468313" defTabSz="912813">
              <a:spcBef>
                <a:spcPct val="20000"/>
              </a:spcBef>
              <a:buClr>
                <a:schemeClr val="accent2"/>
              </a:buClr>
            </a:pPr>
            <a:r>
              <a:rPr lang="en-GB" altLang="en-US" sz="3600" b="1" dirty="0" smtClean="0">
                <a:latin typeface="Constantia" pitchFamily="18" charset="0"/>
              </a:rPr>
              <a:t>Some basic ingredients of collaboration include</a:t>
            </a:r>
            <a:r>
              <a:rPr lang="en-GB" altLang="en-US" sz="3600" dirty="0" smtClean="0">
                <a:latin typeface="Constantia" pitchFamily="18" charset="0"/>
              </a:rPr>
              <a:t>:</a:t>
            </a:r>
          </a:p>
          <a:p>
            <a:pPr marL="468313" indent="-468313" defTabSz="912813">
              <a:spcBef>
                <a:spcPct val="20000"/>
              </a:spcBef>
              <a:buClr>
                <a:schemeClr val="accent2"/>
              </a:buClr>
            </a:pPr>
            <a:r>
              <a:rPr lang="en-GB" altLang="en-US" sz="3600" dirty="0" smtClean="0">
                <a:latin typeface="Constantia" pitchFamily="18" charset="0"/>
              </a:rPr>
              <a:t>•	</a:t>
            </a:r>
            <a:r>
              <a:rPr lang="en-GB" altLang="en-US" sz="3600" b="1" dirty="0" smtClean="0">
                <a:latin typeface="Constantia" pitchFamily="18" charset="0"/>
              </a:rPr>
              <a:t>Trust:</a:t>
            </a:r>
            <a:r>
              <a:rPr lang="en-GB" altLang="en-US" sz="3600" dirty="0" smtClean="0">
                <a:latin typeface="Constantia" pitchFamily="18" charset="0"/>
              </a:rPr>
              <a:t> as a foundation that enables open communication and fosters a safe space for sharing ideas and concerns.</a:t>
            </a:r>
          </a:p>
          <a:p>
            <a:pPr marL="468313" indent="-468313" defTabSz="912813">
              <a:spcBef>
                <a:spcPct val="20000"/>
              </a:spcBef>
              <a:buClr>
                <a:schemeClr val="accent2"/>
              </a:buClr>
            </a:pPr>
            <a:r>
              <a:rPr lang="en-GB" altLang="en-US" sz="3600" dirty="0" smtClean="0">
                <a:latin typeface="Constantia" pitchFamily="18" charset="0"/>
              </a:rPr>
              <a:t>•	</a:t>
            </a:r>
            <a:r>
              <a:rPr lang="en-GB" altLang="en-US" sz="3600" b="1" dirty="0" smtClean="0">
                <a:latin typeface="Constantia" pitchFamily="18" charset="0"/>
              </a:rPr>
              <a:t>Respect:</a:t>
            </a:r>
            <a:r>
              <a:rPr lang="en-GB" altLang="en-US" sz="3600" dirty="0" smtClean="0">
                <a:latin typeface="Constantia" pitchFamily="18" charset="0"/>
              </a:rPr>
              <a:t> which is t Value each person's contributions and perspectives towards encouraging  a collaborative spirit.</a:t>
            </a:r>
          </a:p>
          <a:p>
            <a:pPr marL="468313" indent="-468313" defTabSz="912813">
              <a:spcBef>
                <a:spcPct val="20000"/>
              </a:spcBef>
              <a:buClr>
                <a:schemeClr val="accent2"/>
              </a:buClr>
            </a:pPr>
            <a:r>
              <a:rPr lang="en-GB" altLang="en-US" sz="3600" dirty="0" smtClean="0">
                <a:latin typeface="Constantia" pitchFamily="18" charset="0"/>
              </a:rPr>
              <a:t>•	</a:t>
            </a:r>
            <a:r>
              <a:rPr lang="en-GB" altLang="en-US" sz="3600" b="1" dirty="0" smtClean="0">
                <a:latin typeface="Constantia" pitchFamily="18" charset="0"/>
              </a:rPr>
              <a:t>Accountability:</a:t>
            </a:r>
            <a:r>
              <a:rPr lang="en-GB" altLang="en-US" sz="3600" dirty="0" smtClean="0">
                <a:latin typeface="Constantia" pitchFamily="18" charset="0"/>
              </a:rPr>
              <a:t> to hold one another  accountable in love towards promoting  responsibility and  growth.</a:t>
            </a:r>
          </a:p>
          <a:p>
            <a:pPr marL="468313" indent="-468313" defTabSz="912813">
              <a:spcBef>
                <a:spcPct val="20000"/>
              </a:spcBef>
              <a:buClr>
                <a:schemeClr val="accent2"/>
              </a:buClr>
            </a:pPr>
            <a:r>
              <a:rPr lang="en-GB" altLang="en-US" sz="3600" dirty="0" smtClean="0">
                <a:latin typeface="Constantia" pitchFamily="18" charset="0"/>
              </a:rPr>
              <a:t>By embracing these principles and values, teams can work together effectively, reflecting the teachings of the Bible in their collaborative efforts.</a:t>
            </a:r>
            <a:endParaRPr lang="en-GB" altLang="en-US" sz="3600" dirty="0">
              <a:latin typeface="Constantia" pitchFamily="18" charset="0"/>
            </a:endParaRPr>
          </a:p>
        </p:txBody>
      </p:sp>
      <p:sp>
        <p:nvSpPr>
          <p:cNvPr id="9" name="TextBox 9"/>
          <p:cNvSpPr txBox="1"/>
          <p:nvPr/>
        </p:nvSpPr>
        <p:spPr>
          <a:xfrm>
            <a:off x="785754" y="428592"/>
            <a:ext cx="17039377" cy="991618"/>
          </a:xfrm>
          <a:prstGeom prst="rect">
            <a:avLst/>
          </a:prstGeom>
        </p:spPr>
        <p:txBody>
          <a:bodyPr wrap="square" lIns="0" tIns="0" rIns="0" bIns="0" rtlCol="0" anchor="t">
            <a:spAutoFit/>
          </a:bodyPr>
          <a:lstStyle/>
          <a:p>
            <a:pPr>
              <a:lnSpc>
                <a:spcPts val="8400"/>
              </a:lnSpc>
              <a:spcBef>
                <a:spcPct val="0"/>
              </a:spcBef>
            </a:pPr>
            <a:r>
              <a:rPr lang="en-GB" altLang="en-US" sz="6000" b="1" dirty="0" smtClean="0">
                <a:solidFill>
                  <a:schemeClr val="accent1">
                    <a:lumMod val="75000"/>
                  </a:schemeClr>
                </a:solidFill>
                <a:latin typeface="Tahoma" pitchFamily="34" charset="0"/>
                <a:cs typeface="Tahoma" pitchFamily="34" charset="0"/>
              </a:rPr>
              <a:t>6. Ingredients of Effective Collaboration:</a:t>
            </a:r>
            <a:endParaRPr lang="en-US" sz="6000" b="1" dirty="0">
              <a:solidFill>
                <a:schemeClr val="accent1">
                  <a:lumMod val="75000"/>
                </a:schemeClr>
              </a:solidFill>
              <a:latin typeface="Montserrat Bold"/>
              <a:ea typeface="Montserrat Bold"/>
              <a:cs typeface="Montserrat Bold"/>
              <a:sym typeface="Montserrat Bold"/>
            </a:endParaRPr>
          </a:p>
        </p:txBody>
      </p:sp>
      <p:sp>
        <p:nvSpPr>
          <p:cNvPr id="10" name="TextBox 10"/>
          <p:cNvSpPr txBox="1"/>
          <p:nvPr/>
        </p:nvSpPr>
        <p:spPr>
          <a:xfrm>
            <a:off x="857192" y="1443331"/>
            <a:ext cx="7366071" cy="271145"/>
          </a:xfrm>
          <a:prstGeom prst="rect">
            <a:avLst/>
          </a:prstGeom>
        </p:spPr>
        <p:txBody>
          <a:bodyPr lIns="0" tIns="0" rIns="0" bIns="0" rtlCol="0" anchor="t">
            <a:spAutoFit/>
          </a:bodyPr>
          <a:lstStyle/>
          <a:p>
            <a:pPr algn="ctr">
              <a:lnSpc>
                <a:spcPts val="2380"/>
              </a:lnSpc>
              <a:spcBef>
                <a:spcPct val="0"/>
              </a:spcBef>
            </a:pPr>
            <a:r>
              <a:rPr lang="en-US" sz="1700" spc="935" dirty="0">
                <a:solidFill>
                  <a:srgbClr val="000000"/>
                </a:solidFill>
                <a:latin typeface="Nunito"/>
                <a:ea typeface="Nunito"/>
                <a:cs typeface="Nunito"/>
                <a:sym typeface="Nunito"/>
              </a:rPr>
              <a:t>AFRICA BIBLE IMPACT SUMMIT</a:t>
            </a:r>
          </a:p>
        </p:txBody>
      </p:sp>
      <p:sp>
        <p:nvSpPr>
          <p:cNvPr id="11" name="Freeform 11"/>
          <p:cNvSpPr/>
          <p:nvPr/>
        </p:nvSpPr>
        <p:spPr>
          <a:xfrm>
            <a:off x="12707955" y="-436545"/>
            <a:ext cx="5580045" cy="5580045"/>
          </a:xfrm>
          <a:custGeom>
            <a:avLst/>
            <a:gdLst/>
            <a:ahLst/>
            <a:cxnLst/>
            <a:rect l="l" t="t" r="r" b="b"/>
            <a:pathLst>
              <a:path w="5580045" h="5580045">
                <a:moveTo>
                  <a:pt x="0" y="0"/>
                </a:moveTo>
                <a:lnTo>
                  <a:pt x="5580045" y="0"/>
                </a:lnTo>
                <a:lnTo>
                  <a:pt x="5580045" y="5580045"/>
                </a:lnTo>
                <a:lnTo>
                  <a:pt x="0" y="5580045"/>
                </a:lnTo>
                <a:lnTo>
                  <a:pt x="0" y="0"/>
                </a:lnTo>
                <a:close/>
              </a:path>
            </a:pathLst>
          </a:custGeom>
          <a:blipFill>
            <a:blip r:embed="rId8">
              <a:alphaModFix amt="9999"/>
            </a:blip>
            <a:stretch>
              <a:fillRect/>
            </a:stretch>
          </a:blipFill>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1117" t="-9350" r="-4130" b="-15309"/>
            </a:stretch>
          </a:blipFill>
        </p:spPr>
        <p:txBody>
          <a:bodyPr/>
          <a:lstStyle/>
          <a:p>
            <a:endParaRPr lang="en-US"/>
          </a:p>
        </p:txBody>
      </p:sp>
      <p:grpSp>
        <p:nvGrpSpPr>
          <p:cNvPr id="3" name="Group 3"/>
          <p:cNvGrpSpPr/>
          <p:nvPr/>
        </p:nvGrpSpPr>
        <p:grpSpPr>
          <a:xfrm>
            <a:off x="0" y="8870597"/>
            <a:ext cx="18288000" cy="1416403"/>
            <a:chOff x="0" y="0"/>
            <a:chExt cx="24384000" cy="1888537"/>
          </a:xfrm>
        </p:grpSpPr>
        <p:pic>
          <p:nvPicPr>
            <p:cNvPr id="4" name="Picture 4"/>
            <p:cNvPicPr>
              <a:picLocks noChangeAspect="1"/>
            </p:cNvPicPr>
            <p:nvPr/>
          </p:nvPicPr>
          <p:blipFill>
            <a:blip r:embed="rId3"/>
            <a:srcRect t="43038" b="43038"/>
            <a:stretch>
              <a:fillRect/>
            </a:stretch>
          </p:blipFill>
          <p:spPr>
            <a:xfrm>
              <a:off x="0" y="0"/>
              <a:ext cx="24384000" cy="1888537"/>
            </a:xfrm>
            <a:prstGeom prst="rect">
              <a:avLst/>
            </a:prstGeom>
          </p:spPr>
        </p:pic>
      </p:grpSp>
      <p:sp>
        <p:nvSpPr>
          <p:cNvPr id="5" name="Freeform 5"/>
          <p:cNvSpPr/>
          <p:nvPr/>
        </p:nvSpPr>
        <p:spPr>
          <a:xfrm>
            <a:off x="396477" y="9050439"/>
            <a:ext cx="3507867" cy="1034246"/>
          </a:xfrm>
          <a:custGeom>
            <a:avLst/>
            <a:gdLst/>
            <a:ahLst/>
            <a:cxnLst/>
            <a:rect l="l" t="t" r="r" b="b"/>
            <a:pathLst>
              <a:path w="3507867" h="1034246">
                <a:moveTo>
                  <a:pt x="0" y="0"/>
                </a:moveTo>
                <a:lnTo>
                  <a:pt x="3507866" y="0"/>
                </a:lnTo>
                <a:lnTo>
                  <a:pt x="3507866" y="1034246"/>
                </a:lnTo>
                <a:lnTo>
                  <a:pt x="0" y="1034246"/>
                </a:lnTo>
                <a:lnTo>
                  <a:pt x="0" y="0"/>
                </a:lnTo>
                <a:close/>
              </a:path>
            </a:pathLst>
          </a:custGeom>
          <a:blipFill>
            <a:blip r:embed="rId4"/>
            <a:stretch>
              <a:fillRect/>
            </a:stretch>
          </a:blipFill>
        </p:spPr>
        <p:txBody>
          <a:bodyPr/>
          <a:lstStyle/>
          <a:p>
            <a:endParaRPr lang="en-US"/>
          </a:p>
        </p:txBody>
      </p:sp>
      <p:sp>
        <p:nvSpPr>
          <p:cNvPr id="6" name="Freeform 6"/>
          <p:cNvSpPr/>
          <p:nvPr/>
        </p:nvSpPr>
        <p:spPr>
          <a:xfrm>
            <a:off x="14268770" y="8744108"/>
            <a:ext cx="2612287" cy="1715454"/>
          </a:xfrm>
          <a:custGeom>
            <a:avLst/>
            <a:gdLst/>
            <a:ahLst/>
            <a:cxnLst/>
            <a:rect l="l" t="t" r="r" b="b"/>
            <a:pathLst>
              <a:path w="2612287" h="1715454">
                <a:moveTo>
                  <a:pt x="0" y="0"/>
                </a:moveTo>
                <a:lnTo>
                  <a:pt x="2612286" y="0"/>
                </a:lnTo>
                <a:lnTo>
                  <a:pt x="2612286" y="1715454"/>
                </a:lnTo>
                <a:lnTo>
                  <a:pt x="0" y="1715454"/>
                </a:lnTo>
                <a:lnTo>
                  <a:pt x="0" y="0"/>
                </a:lnTo>
                <a:close/>
              </a:path>
            </a:pathLst>
          </a:custGeom>
          <a:blipFill>
            <a:blip r:embed="rId5"/>
            <a:stretch>
              <a:fillRect/>
            </a:stretch>
          </a:blipFill>
        </p:spPr>
        <p:txBody>
          <a:bodyPr/>
          <a:lstStyle/>
          <a:p>
            <a:endParaRPr lang="en-US"/>
          </a:p>
        </p:txBody>
      </p:sp>
      <p:sp>
        <p:nvSpPr>
          <p:cNvPr id="7" name="Freeform 7"/>
          <p:cNvSpPr/>
          <p:nvPr/>
        </p:nvSpPr>
        <p:spPr>
          <a:xfrm>
            <a:off x="1627778" y="1636712"/>
            <a:ext cx="14136257" cy="7107396"/>
          </a:xfrm>
          <a:custGeom>
            <a:avLst/>
            <a:gdLst/>
            <a:ahLst/>
            <a:cxnLst/>
            <a:rect l="l" t="t" r="r" b="b"/>
            <a:pathLst>
              <a:path w="14136257" h="7107396">
                <a:moveTo>
                  <a:pt x="0" y="0"/>
                </a:moveTo>
                <a:lnTo>
                  <a:pt x="14136257" y="0"/>
                </a:lnTo>
                <a:lnTo>
                  <a:pt x="14136257" y="7107396"/>
                </a:lnTo>
                <a:lnTo>
                  <a:pt x="0" y="710739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TextBox 8"/>
          <p:cNvSpPr txBox="1"/>
          <p:nvPr/>
        </p:nvSpPr>
        <p:spPr>
          <a:xfrm>
            <a:off x="785754" y="2786046"/>
            <a:ext cx="9072626" cy="6247864"/>
          </a:xfrm>
          <a:prstGeom prst="rect">
            <a:avLst/>
          </a:prstGeom>
        </p:spPr>
        <p:txBody>
          <a:bodyPr wrap="square" lIns="0" tIns="0" rIns="0" bIns="0" rtlCol="0" anchor="t">
            <a:spAutoFit/>
          </a:bodyPr>
          <a:lstStyle/>
          <a:p>
            <a:pPr marL="468313" indent="-468313" defTabSz="912813">
              <a:lnSpc>
                <a:spcPct val="110000"/>
              </a:lnSpc>
              <a:spcBef>
                <a:spcPct val="20000"/>
              </a:spcBef>
              <a:buClr>
                <a:schemeClr val="accent2"/>
              </a:buClr>
            </a:pPr>
            <a:r>
              <a:rPr lang="en-GB" altLang="en-US" sz="2800" i="1" dirty="0" smtClean="0">
                <a:latin typeface="Constantia" pitchFamily="18" charset="0"/>
              </a:rPr>
              <a:t>“A man came across three masons who were working at chipping chunks of granite from large blocks. The first seemed unhappy at his job, chipping away and frequently looking at his watch. When the man asked what it was that he was doing, the first mason responded, rather curtly, “I’m hammering this stupid rock, and I can’t wait ’til 5 when I can go home.”</a:t>
            </a:r>
          </a:p>
          <a:p>
            <a:pPr marL="468313" indent="-468313" defTabSz="912813">
              <a:lnSpc>
                <a:spcPct val="110000"/>
              </a:lnSpc>
              <a:spcBef>
                <a:spcPct val="20000"/>
              </a:spcBef>
              <a:buClr>
                <a:schemeClr val="accent2"/>
              </a:buClr>
            </a:pPr>
            <a:r>
              <a:rPr lang="en-GB" altLang="en-US" sz="2800" i="1" dirty="0" smtClean="0">
                <a:latin typeface="Constantia" pitchFamily="18" charset="0"/>
              </a:rPr>
              <a:t>” A second mason, seemingly more interested in his work, was hammering diligently and when asked what it was that he was doing, answered, “Well, I’m moulding this block of rock so that it can be used with others to construct a wall. It’s not bad work, but I’ll sure be glad when it’s done.”</a:t>
            </a:r>
            <a:endParaRPr lang="en-GB" altLang="en-US" sz="2800" i="1" dirty="0">
              <a:latin typeface="Constantia" pitchFamily="18" charset="0"/>
            </a:endParaRPr>
          </a:p>
        </p:txBody>
      </p:sp>
      <p:sp>
        <p:nvSpPr>
          <p:cNvPr id="9" name="TextBox 9"/>
          <p:cNvSpPr txBox="1"/>
          <p:nvPr/>
        </p:nvSpPr>
        <p:spPr>
          <a:xfrm>
            <a:off x="785754" y="428592"/>
            <a:ext cx="17039377" cy="2068836"/>
          </a:xfrm>
          <a:prstGeom prst="rect">
            <a:avLst/>
          </a:prstGeom>
        </p:spPr>
        <p:txBody>
          <a:bodyPr wrap="square" lIns="0" tIns="0" rIns="0" bIns="0" rtlCol="0" anchor="t">
            <a:spAutoFit/>
          </a:bodyPr>
          <a:lstStyle/>
          <a:p>
            <a:pPr>
              <a:lnSpc>
                <a:spcPts val="8400"/>
              </a:lnSpc>
              <a:spcBef>
                <a:spcPct val="0"/>
              </a:spcBef>
            </a:pPr>
            <a:r>
              <a:rPr lang="en-US" altLang="en-US" sz="6000" b="1" dirty="0" smtClean="0">
                <a:solidFill>
                  <a:schemeClr val="accent1">
                    <a:lumMod val="75000"/>
                  </a:schemeClr>
                </a:solidFill>
              </a:rPr>
              <a:t>Towards Conclusion</a:t>
            </a:r>
            <a:r>
              <a:rPr lang="en-GB" altLang="en-US" sz="6000" b="1" dirty="0" smtClean="0">
                <a:solidFill>
                  <a:schemeClr val="accent1">
                    <a:lumMod val="75000"/>
                  </a:schemeClr>
                </a:solidFill>
                <a:latin typeface="Tahoma" pitchFamily="34" charset="0"/>
                <a:cs typeface="Tahoma" pitchFamily="34" charset="0"/>
              </a:rPr>
              <a:t>: Between Breaking ‘stupid stones’ and building a Cathedral</a:t>
            </a:r>
            <a:endParaRPr lang="en-US" sz="6000" b="1" dirty="0">
              <a:solidFill>
                <a:schemeClr val="accent1">
                  <a:lumMod val="75000"/>
                </a:schemeClr>
              </a:solidFill>
              <a:latin typeface="Montserrat Bold"/>
              <a:ea typeface="Montserrat Bold"/>
              <a:cs typeface="Montserrat Bold"/>
              <a:sym typeface="Montserrat Bold"/>
            </a:endParaRPr>
          </a:p>
        </p:txBody>
      </p:sp>
      <p:sp>
        <p:nvSpPr>
          <p:cNvPr id="11" name="Freeform 11"/>
          <p:cNvSpPr/>
          <p:nvPr/>
        </p:nvSpPr>
        <p:spPr>
          <a:xfrm>
            <a:off x="12707955" y="-436545"/>
            <a:ext cx="5580045" cy="5580045"/>
          </a:xfrm>
          <a:custGeom>
            <a:avLst/>
            <a:gdLst/>
            <a:ahLst/>
            <a:cxnLst/>
            <a:rect l="l" t="t" r="r" b="b"/>
            <a:pathLst>
              <a:path w="5580045" h="5580045">
                <a:moveTo>
                  <a:pt x="0" y="0"/>
                </a:moveTo>
                <a:lnTo>
                  <a:pt x="5580045" y="0"/>
                </a:lnTo>
                <a:lnTo>
                  <a:pt x="5580045" y="5580045"/>
                </a:lnTo>
                <a:lnTo>
                  <a:pt x="0" y="5580045"/>
                </a:lnTo>
                <a:lnTo>
                  <a:pt x="0" y="0"/>
                </a:lnTo>
                <a:close/>
              </a:path>
            </a:pathLst>
          </a:custGeom>
          <a:blipFill>
            <a:blip r:embed="rId8">
              <a:alphaModFix amt="9999"/>
            </a:blip>
            <a:stretch>
              <a:fillRect/>
            </a:stretch>
          </a:blipFill>
        </p:spPr>
        <p:txBody>
          <a:bodyPr/>
          <a:lstStyle/>
          <a:p>
            <a:endParaRPr lang="en-US"/>
          </a:p>
        </p:txBody>
      </p:sp>
      <p:sp>
        <p:nvSpPr>
          <p:cNvPr id="12" name="TextBox 8"/>
          <p:cNvSpPr txBox="1"/>
          <p:nvPr/>
        </p:nvSpPr>
        <p:spPr>
          <a:xfrm>
            <a:off x="10287008" y="2857484"/>
            <a:ext cx="7500990" cy="5687711"/>
          </a:xfrm>
          <a:prstGeom prst="rect">
            <a:avLst/>
          </a:prstGeom>
        </p:spPr>
        <p:txBody>
          <a:bodyPr wrap="square" lIns="0" tIns="0" rIns="0" bIns="0" rtlCol="0" anchor="t">
            <a:spAutoFit/>
          </a:bodyPr>
          <a:lstStyle/>
          <a:p>
            <a:pPr marL="468313" indent="-468313" defTabSz="912813">
              <a:lnSpc>
                <a:spcPct val="110000"/>
              </a:lnSpc>
              <a:spcBef>
                <a:spcPct val="20000"/>
              </a:spcBef>
              <a:buClr>
                <a:schemeClr val="accent2"/>
              </a:buClr>
            </a:pPr>
            <a:r>
              <a:rPr lang="en-GB" altLang="en-US" sz="2400" i="1" dirty="0" smtClean="0">
                <a:solidFill>
                  <a:schemeClr val="accent1">
                    <a:lumMod val="75000"/>
                  </a:schemeClr>
                </a:solidFill>
                <a:latin typeface="Constantia" pitchFamily="18" charset="0"/>
              </a:rPr>
              <a:t>“ A third mason was hammering at his block fervently, taking time to stand back and admire his work. He chipped off small pieces until he was satisfied that it was the best he could do. When he was questioned about his work he stopped, gazed skyward and proudly proclaimed, </a:t>
            </a:r>
            <a:r>
              <a:rPr lang="en-GB" altLang="en-US" sz="2400" b="1" i="1" dirty="0" smtClean="0">
                <a:solidFill>
                  <a:schemeClr val="accent1">
                    <a:lumMod val="75000"/>
                  </a:schemeClr>
                </a:solidFill>
                <a:latin typeface="Constantia" pitchFamily="18" charset="0"/>
              </a:rPr>
              <a:t>“I…am building a cathedral!”</a:t>
            </a:r>
          </a:p>
          <a:p>
            <a:pPr marL="468313" indent="-468313" defTabSz="912813">
              <a:lnSpc>
                <a:spcPct val="110000"/>
              </a:lnSpc>
              <a:spcBef>
                <a:spcPct val="20000"/>
              </a:spcBef>
              <a:buClr>
                <a:schemeClr val="accent2"/>
              </a:buClr>
            </a:pPr>
            <a:r>
              <a:rPr lang="en-GB" altLang="en-US" sz="2400" i="1" dirty="0" smtClean="0">
                <a:solidFill>
                  <a:schemeClr val="accent1">
                    <a:lumMod val="75000"/>
                  </a:schemeClr>
                </a:solidFill>
                <a:latin typeface="Constantia" pitchFamily="18" charset="0"/>
              </a:rPr>
              <a:t>“</a:t>
            </a:r>
            <a:r>
              <a:rPr lang="en-GB" altLang="en-US" sz="2400" b="1" i="1" dirty="0" smtClean="0">
                <a:solidFill>
                  <a:schemeClr val="accent1">
                    <a:lumMod val="75000"/>
                  </a:schemeClr>
                </a:solidFill>
                <a:latin typeface="Constantia" pitchFamily="18" charset="0"/>
              </a:rPr>
              <a:t>Three men, three different attitudes, all doing the same job.”</a:t>
            </a:r>
          </a:p>
          <a:p>
            <a:pPr marL="468313" indent="-468313" defTabSz="912813">
              <a:lnSpc>
                <a:spcPct val="110000"/>
              </a:lnSpc>
              <a:spcBef>
                <a:spcPct val="20000"/>
              </a:spcBef>
              <a:buClr>
                <a:schemeClr val="accent2"/>
              </a:buClr>
            </a:pPr>
            <a:r>
              <a:rPr lang="en-GB" altLang="en-US" sz="2400" dirty="0" smtClean="0">
                <a:solidFill>
                  <a:schemeClr val="accent1">
                    <a:lumMod val="75000"/>
                  </a:schemeClr>
                </a:solidFill>
                <a:latin typeface="Constantia" pitchFamily="18" charset="0"/>
              </a:rPr>
              <a:t>(Girard J.P. and Lambert S (2007) “The Story of Knowledge: Writing Stories that Guide Organisations into the Future” The Electronic Journal of Knowledge Management Volume 5 Issue 2, pp 161-172.)</a:t>
            </a:r>
            <a:r>
              <a:rPr lang="en-GB" altLang="en-US" sz="2400" i="1" dirty="0" smtClean="0">
                <a:solidFill>
                  <a:schemeClr val="accent1">
                    <a:lumMod val="75000"/>
                  </a:schemeClr>
                </a:solidFill>
                <a:latin typeface="Constantia" pitchFamily="18" charset="0"/>
              </a:rPr>
              <a:t> </a:t>
            </a:r>
          </a:p>
          <a:p>
            <a:pPr marL="468313" indent="-468313" algn="just" defTabSz="912813">
              <a:lnSpc>
                <a:spcPct val="80000"/>
              </a:lnSpc>
              <a:spcBef>
                <a:spcPct val="20000"/>
              </a:spcBef>
              <a:buClr>
                <a:schemeClr val="accent2"/>
              </a:buClr>
            </a:pPr>
            <a:r>
              <a:rPr lang="en-GB" altLang="en-US" sz="2400" dirty="0" smtClean="0">
                <a:solidFill>
                  <a:schemeClr val="accent1">
                    <a:lumMod val="75000"/>
                  </a:schemeClr>
                </a:solidFill>
                <a:latin typeface="Constantia" pitchFamily="18" charset="0"/>
              </a:rPr>
              <a:t>It takes </a:t>
            </a:r>
            <a:r>
              <a:rPr lang="en-GB" altLang="en-US" sz="2400" b="1" dirty="0" smtClean="0">
                <a:solidFill>
                  <a:schemeClr val="accent1">
                    <a:lumMod val="75000"/>
                  </a:schemeClr>
                </a:solidFill>
                <a:latin typeface="Constantia" pitchFamily="18" charset="0"/>
              </a:rPr>
              <a:t>Collaboration</a:t>
            </a:r>
            <a:r>
              <a:rPr lang="en-GB" altLang="en-US" sz="2400" dirty="0" smtClean="0">
                <a:solidFill>
                  <a:schemeClr val="accent1">
                    <a:lumMod val="75000"/>
                  </a:schemeClr>
                </a:solidFill>
                <a:latin typeface="Constantia" pitchFamily="18" charset="0"/>
              </a:rPr>
              <a:t> to build a </a:t>
            </a:r>
            <a:r>
              <a:rPr lang="en-GB" altLang="en-US" sz="2400" dirty="0" err="1" smtClean="0">
                <a:solidFill>
                  <a:schemeClr val="accent1">
                    <a:lumMod val="75000"/>
                  </a:schemeClr>
                </a:solidFill>
                <a:latin typeface="Constantia" pitchFamily="18" charset="0"/>
              </a:rPr>
              <a:t>Missional</a:t>
            </a:r>
            <a:r>
              <a:rPr lang="en-GB" altLang="en-US" sz="2400" dirty="0" smtClean="0">
                <a:solidFill>
                  <a:schemeClr val="accent1">
                    <a:lumMod val="75000"/>
                  </a:schemeClr>
                </a:solidFill>
                <a:latin typeface="Constantia" pitchFamily="18" charset="0"/>
              </a:rPr>
              <a:t> Cathedral that ascends to heaven in worship of the Living God!</a:t>
            </a:r>
            <a:endParaRPr lang="en-US" altLang="en-US" sz="2400" dirty="0">
              <a:solidFill>
                <a:schemeClr val="accent1">
                  <a:lumMod val="75000"/>
                </a:schemeClr>
              </a:solidFill>
              <a:latin typeface="Constantia"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1117" t="-9350" r="-4130" b="-15309"/>
            </a:stretch>
          </a:blipFill>
        </p:spPr>
        <p:txBody>
          <a:bodyPr/>
          <a:lstStyle/>
          <a:p>
            <a:endParaRPr lang="en-US"/>
          </a:p>
        </p:txBody>
      </p:sp>
      <p:grpSp>
        <p:nvGrpSpPr>
          <p:cNvPr id="3" name="Group 3"/>
          <p:cNvGrpSpPr/>
          <p:nvPr/>
        </p:nvGrpSpPr>
        <p:grpSpPr>
          <a:xfrm>
            <a:off x="0" y="8870597"/>
            <a:ext cx="18288000" cy="1416403"/>
            <a:chOff x="0" y="0"/>
            <a:chExt cx="24384000" cy="1888537"/>
          </a:xfrm>
        </p:grpSpPr>
        <p:pic>
          <p:nvPicPr>
            <p:cNvPr id="4" name="Picture 4"/>
            <p:cNvPicPr>
              <a:picLocks noChangeAspect="1"/>
            </p:cNvPicPr>
            <p:nvPr/>
          </p:nvPicPr>
          <p:blipFill>
            <a:blip r:embed="rId3"/>
            <a:srcRect t="43038" b="43038"/>
            <a:stretch>
              <a:fillRect/>
            </a:stretch>
          </p:blipFill>
          <p:spPr>
            <a:xfrm>
              <a:off x="0" y="0"/>
              <a:ext cx="24384000" cy="1888537"/>
            </a:xfrm>
            <a:prstGeom prst="rect">
              <a:avLst/>
            </a:prstGeom>
          </p:spPr>
        </p:pic>
      </p:grpSp>
      <p:sp>
        <p:nvSpPr>
          <p:cNvPr id="5" name="Freeform 5"/>
          <p:cNvSpPr/>
          <p:nvPr/>
        </p:nvSpPr>
        <p:spPr>
          <a:xfrm>
            <a:off x="396477" y="9050439"/>
            <a:ext cx="3507867" cy="1034246"/>
          </a:xfrm>
          <a:custGeom>
            <a:avLst/>
            <a:gdLst/>
            <a:ahLst/>
            <a:cxnLst/>
            <a:rect l="l" t="t" r="r" b="b"/>
            <a:pathLst>
              <a:path w="3507867" h="1034246">
                <a:moveTo>
                  <a:pt x="0" y="0"/>
                </a:moveTo>
                <a:lnTo>
                  <a:pt x="3507866" y="0"/>
                </a:lnTo>
                <a:lnTo>
                  <a:pt x="3507866" y="1034246"/>
                </a:lnTo>
                <a:lnTo>
                  <a:pt x="0" y="1034246"/>
                </a:lnTo>
                <a:lnTo>
                  <a:pt x="0" y="0"/>
                </a:lnTo>
                <a:close/>
              </a:path>
            </a:pathLst>
          </a:custGeom>
          <a:blipFill>
            <a:blip r:embed="rId4"/>
            <a:stretch>
              <a:fillRect/>
            </a:stretch>
          </a:blipFill>
        </p:spPr>
        <p:txBody>
          <a:bodyPr/>
          <a:lstStyle/>
          <a:p>
            <a:endParaRPr lang="en-US"/>
          </a:p>
        </p:txBody>
      </p:sp>
      <p:sp>
        <p:nvSpPr>
          <p:cNvPr id="6" name="Freeform 6"/>
          <p:cNvSpPr/>
          <p:nvPr/>
        </p:nvSpPr>
        <p:spPr>
          <a:xfrm>
            <a:off x="14268770" y="8744108"/>
            <a:ext cx="2612287" cy="1715454"/>
          </a:xfrm>
          <a:custGeom>
            <a:avLst/>
            <a:gdLst/>
            <a:ahLst/>
            <a:cxnLst/>
            <a:rect l="l" t="t" r="r" b="b"/>
            <a:pathLst>
              <a:path w="2612287" h="1715454">
                <a:moveTo>
                  <a:pt x="0" y="0"/>
                </a:moveTo>
                <a:lnTo>
                  <a:pt x="2612286" y="0"/>
                </a:lnTo>
                <a:lnTo>
                  <a:pt x="2612286" y="1715454"/>
                </a:lnTo>
                <a:lnTo>
                  <a:pt x="0" y="1715454"/>
                </a:lnTo>
                <a:lnTo>
                  <a:pt x="0" y="0"/>
                </a:lnTo>
                <a:close/>
              </a:path>
            </a:pathLst>
          </a:custGeom>
          <a:blipFill>
            <a:blip r:embed="rId5"/>
            <a:stretch>
              <a:fillRect/>
            </a:stretch>
          </a:blipFill>
        </p:spPr>
        <p:txBody>
          <a:bodyPr/>
          <a:lstStyle/>
          <a:p>
            <a:endParaRPr lang="en-US"/>
          </a:p>
        </p:txBody>
      </p:sp>
      <p:sp>
        <p:nvSpPr>
          <p:cNvPr id="7" name="Freeform 7"/>
          <p:cNvSpPr/>
          <p:nvPr/>
        </p:nvSpPr>
        <p:spPr>
          <a:xfrm>
            <a:off x="1627778" y="1636712"/>
            <a:ext cx="14136257" cy="7107396"/>
          </a:xfrm>
          <a:custGeom>
            <a:avLst/>
            <a:gdLst/>
            <a:ahLst/>
            <a:cxnLst/>
            <a:rect l="l" t="t" r="r" b="b"/>
            <a:pathLst>
              <a:path w="14136257" h="7107396">
                <a:moveTo>
                  <a:pt x="0" y="0"/>
                </a:moveTo>
                <a:lnTo>
                  <a:pt x="14136257" y="0"/>
                </a:lnTo>
                <a:lnTo>
                  <a:pt x="14136257" y="7107396"/>
                </a:lnTo>
                <a:lnTo>
                  <a:pt x="0" y="710739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TextBox 8"/>
          <p:cNvSpPr txBox="1"/>
          <p:nvPr/>
        </p:nvSpPr>
        <p:spPr>
          <a:xfrm>
            <a:off x="1785886" y="2786046"/>
            <a:ext cx="15502046" cy="4985980"/>
          </a:xfrm>
          <a:prstGeom prst="rect">
            <a:avLst/>
          </a:prstGeom>
        </p:spPr>
        <p:txBody>
          <a:bodyPr wrap="square" lIns="0" tIns="0" rIns="0" bIns="0" rtlCol="0" anchor="t">
            <a:spAutoFit/>
          </a:bodyPr>
          <a:lstStyle/>
          <a:p>
            <a:pPr marL="468313" indent="-468313" defTabSz="912813">
              <a:lnSpc>
                <a:spcPct val="110000"/>
              </a:lnSpc>
              <a:spcBef>
                <a:spcPct val="20000"/>
              </a:spcBef>
              <a:buClr>
                <a:schemeClr val="accent2"/>
              </a:buClr>
              <a:buFont typeface="Wingdings 2" pitchFamily="18" charset="2"/>
              <a:buChar char=""/>
            </a:pPr>
            <a:r>
              <a:rPr lang="en-GB" altLang="en-US" sz="4000" dirty="0" err="1" smtClean="0">
                <a:latin typeface="Constantia" pitchFamily="18" charset="0"/>
              </a:rPr>
              <a:t>Addicott</a:t>
            </a:r>
            <a:r>
              <a:rPr lang="en-GB" altLang="en-US" sz="4000" dirty="0" smtClean="0">
                <a:latin typeface="Constantia" pitchFamily="18" charset="0"/>
              </a:rPr>
              <a:t>, Ernie, </a:t>
            </a:r>
            <a:r>
              <a:rPr lang="en-GB" altLang="en-US" sz="4000" i="1" dirty="0" smtClean="0">
                <a:latin typeface="Constantia" pitchFamily="18" charset="0"/>
              </a:rPr>
              <a:t>Body Matters: A Guide to Partnership in Christian Mission </a:t>
            </a:r>
            <a:r>
              <a:rPr lang="en-GB" altLang="en-US" sz="4000" dirty="0" smtClean="0">
                <a:latin typeface="Constantia" pitchFamily="18" charset="0"/>
              </a:rPr>
              <a:t>(Interdev Partnership Associates, WA, USA, 2005)</a:t>
            </a:r>
          </a:p>
          <a:p>
            <a:pPr marL="468313" indent="-468313" defTabSz="912813">
              <a:lnSpc>
                <a:spcPct val="110000"/>
              </a:lnSpc>
              <a:spcBef>
                <a:spcPct val="20000"/>
              </a:spcBef>
              <a:buClr>
                <a:schemeClr val="accent2"/>
              </a:buClr>
              <a:buFont typeface="Wingdings 2" pitchFamily="18" charset="2"/>
              <a:buChar char=""/>
            </a:pPr>
            <a:r>
              <a:rPr lang="en-GB" altLang="en-US" sz="4000" dirty="0" smtClean="0">
                <a:latin typeface="Constantia" pitchFamily="18" charset="0"/>
              </a:rPr>
              <a:t>Butler, Phillip, </a:t>
            </a:r>
            <a:r>
              <a:rPr lang="en-GB" altLang="en-US" sz="4000" i="1" dirty="0" smtClean="0">
                <a:latin typeface="Constantia" pitchFamily="18" charset="0"/>
              </a:rPr>
              <a:t>Well connected : releasing power and restoring hope through kingdom partnerships, </a:t>
            </a:r>
            <a:r>
              <a:rPr lang="en-GB" altLang="en-US" sz="4000" dirty="0" smtClean="0">
                <a:latin typeface="Constantia" pitchFamily="18" charset="0"/>
              </a:rPr>
              <a:t>(Authentic Media, Waynesboro, GA, 2005)</a:t>
            </a:r>
          </a:p>
          <a:p>
            <a:pPr marL="468313" indent="-468313" defTabSz="912813">
              <a:spcBef>
                <a:spcPct val="20000"/>
              </a:spcBef>
              <a:buClr>
                <a:schemeClr val="accent2"/>
              </a:buClr>
              <a:buFont typeface="Wingdings 2" pitchFamily="18" charset="2"/>
              <a:buChar char=""/>
            </a:pPr>
            <a:r>
              <a:rPr lang="en-GB" altLang="en-US" sz="4000" dirty="0" err="1" smtClean="0">
                <a:latin typeface="Constantia" pitchFamily="18" charset="0"/>
              </a:rPr>
              <a:t>Rickett</a:t>
            </a:r>
            <a:r>
              <a:rPr lang="en-GB" altLang="en-US" sz="4000" dirty="0" smtClean="0">
                <a:latin typeface="Constantia" pitchFamily="18" charset="0"/>
              </a:rPr>
              <a:t>, Daniel, </a:t>
            </a:r>
            <a:r>
              <a:rPr lang="en-GB" altLang="en-US" sz="4000" i="1" dirty="0" smtClean="0">
                <a:latin typeface="Constantia" pitchFamily="18" charset="0"/>
              </a:rPr>
              <a:t> Making Your Partnership Work </a:t>
            </a:r>
          </a:p>
          <a:p>
            <a:pPr marL="468313" indent="-468313" defTabSz="912813">
              <a:spcBef>
                <a:spcPct val="20000"/>
              </a:spcBef>
              <a:buClr>
                <a:schemeClr val="accent2"/>
              </a:buClr>
            </a:pPr>
            <a:r>
              <a:rPr lang="en-GB" altLang="en-US" sz="4000" dirty="0" smtClean="0">
                <a:latin typeface="Constantia" pitchFamily="18" charset="0"/>
              </a:rPr>
              <a:t>(Partners International, Spokane, Wash., 2002)</a:t>
            </a:r>
            <a:endParaRPr lang="en-GB" altLang="en-US" sz="4000" dirty="0">
              <a:latin typeface="Constantia" pitchFamily="18" charset="0"/>
            </a:endParaRPr>
          </a:p>
        </p:txBody>
      </p:sp>
      <p:sp>
        <p:nvSpPr>
          <p:cNvPr id="9" name="TextBox 9"/>
          <p:cNvSpPr txBox="1"/>
          <p:nvPr/>
        </p:nvSpPr>
        <p:spPr>
          <a:xfrm>
            <a:off x="785754" y="428592"/>
            <a:ext cx="17039377" cy="991618"/>
          </a:xfrm>
          <a:prstGeom prst="rect">
            <a:avLst/>
          </a:prstGeom>
        </p:spPr>
        <p:txBody>
          <a:bodyPr wrap="square" lIns="0" tIns="0" rIns="0" bIns="0" rtlCol="0" anchor="t">
            <a:spAutoFit/>
          </a:bodyPr>
          <a:lstStyle/>
          <a:p>
            <a:pPr>
              <a:lnSpc>
                <a:spcPts val="8400"/>
              </a:lnSpc>
              <a:spcBef>
                <a:spcPct val="0"/>
              </a:spcBef>
            </a:pPr>
            <a:r>
              <a:rPr lang="en-GB" altLang="en-US" sz="6000" b="1" dirty="0" smtClean="0">
                <a:solidFill>
                  <a:schemeClr val="accent1">
                    <a:lumMod val="75000"/>
                  </a:schemeClr>
                </a:solidFill>
                <a:latin typeface="Tahoma" pitchFamily="34" charset="0"/>
                <a:cs typeface="Tahoma" pitchFamily="34" charset="0"/>
              </a:rPr>
              <a:t>Some </a:t>
            </a:r>
            <a:r>
              <a:rPr lang="en-GB" altLang="en-US" sz="6000" b="1" dirty="0" smtClean="0">
                <a:solidFill>
                  <a:schemeClr val="accent1">
                    <a:lumMod val="75000"/>
                  </a:schemeClr>
                </a:solidFill>
                <a:latin typeface="Tahoma" pitchFamily="34" charset="0"/>
                <a:cs typeface="Tahoma" pitchFamily="34" charset="0"/>
              </a:rPr>
              <a:t>Resources: (Books)</a:t>
            </a:r>
            <a:endParaRPr lang="en-US" sz="6000" b="1" dirty="0">
              <a:solidFill>
                <a:schemeClr val="accent1">
                  <a:lumMod val="75000"/>
                </a:schemeClr>
              </a:solidFill>
              <a:latin typeface="Montserrat Bold"/>
              <a:ea typeface="Montserrat Bold"/>
              <a:cs typeface="Montserrat Bold"/>
              <a:sym typeface="Montserrat Bold"/>
            </a:endParaRPr>
          </a:p>
        </p:txBody>
      </p:sp>
      <p:sp>
        <p:nvSpPr>
          <p:cNvPr id="11" name="Freeform 11"/>
          <p:cNvSpPr/>
          <p:nvPr/>
        </p:nvSpPr>
        <p:spPr>
          <a:xfrm>
            <a:off x="12707955" y="-436545"/>
            <a:ext cx="5580045" cy="5580045"/>
          </a:xfrm>
          <a:custGeom>
            <a:avLst/>
            <a:gdLst/>
            <a:ahLst/>
            <a:cxnLst/>
            <a:rect l="l" t="t" r="r" b="b"/>
            <a:pathLst>
              <a:path w="5580045" h="5580045">
                <a:moveTo>
                  <a:pt x="0" y="0"/>
                </a:moveTo>
                <a:lnTo>
                  <a:pt x="5580045" y="0"/>
                </a:lnTo>
                <a:lnTo>
                  <a:pt x="5580045" y="5580045"/>
                </a:lnTo>
                <a:lnTo>
                  <a:pt x="0" y="5580045"/>
                </a:lnTo>
                <a:lnTo>
                  <a:pt x="0" y="0"/>
                </a:lnTo>
                <a:close/>
              </a:path>
            </a:pathLst>
          </a:custGeom>
          <a:blipFill>
            <a:blip r:embed="rId8">
              <a:alphaModFix amt="9999"/>
            </a:blip>
            <a:stretch>
              <a:fillRect/>
            </a:stretch>
          </a:blipFill>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1117" t="-9350" r="-4130" b="-15309"/>
            </a:stretch>
          </a:blipFill>
        </p:spPr>
        <p:txBody>
          <a:bodyPr/>
          <a:lstStyle/>
          <a:p>
            <a:endParaRPr lang="en-US"/>
          </a:p>
        </p:txBody>
      </p:sp>
      <p:grpSp>
        <p:nvGrpSpPr>
          <p:cNvPr id="3" name="Group 3"/>
          <p:cNvGrpSpPr/>
          <p:nvPr/>
        </p:nvGrpSpPr>
        <p:grpSpPr>
          <a:xfrm>
            <a:off x="0" y="8870597"/>
            <a:ext cx="18288000" cy="1416403"/>
            <a:chOff x="0" y="0"/>
            <a:chExt cx="24384000" cy="1888537"/>
          </a:xfrm>
        </p:grpSpPr>
        <p:pic>
          <p:nvPicPr>
            <p:cNvPr id="4" name="Picture 4"/>
            <p:cNvPicPr>
              <a:picLocks noChangeAspect="1"/>
            </p:cNvPicPr>
            <p:nvPr/>
          </p:nvPicPr>
          <p:blipFill>
            <a:blip r:embed="rId3"/>
            <a:srcRect t="43038" b="43038"/>
            <a:stretch>
              <a:fillRect/>
            </a:stretch>
          </p:blipFill>
          <p:spPr>
            <a:xfrm>
              <a:off x="0" y="0"/>
              <a:ext cx="24384000" cy="1888537"/>
            </a:xfrm>
            <a:prstGeom prst="rect">
              <a:avLst/>
            </a:prstGeom>
          </p:spPr>
        </p:pic>
      </p:grpSp>
      <p:sp>
        <p:nvSpPr>
          <p:cNvPr id="5" name="Freeform 5"/>
          <p:cNvSpPr/>
          <p:nvPr/>
        </p:nvSpPr>
        <p:spPr>
          <a:xfrm>
            <a:off x="396477" y="9050439"/>
            <a:ext cx="3507867" cy="1034246"/>
          </a:xfrm>
          <a:custGeom>
            <a:avLst/>
            <a:gdLst/>
            <a:ahLst/>
            <a:cxnLst/>
            <a:rect l="l" t="t" r="r" b="b"/>
            <a:pathLst>
              <a:path w="3507867" h="1034246">
                <a:moveTo>
                  <a:pt x="0" y="0"/>
                </a:moveTo>
                <a:lnTo>
                  <a:pt x="3507866" y="0"/>
                </a:lnTo>
                <a:lnTo>
                  <a:pt x="3507866" y="1034246"/>
                </a:lnTo>
                <a:lnTo>
                  <a:pt x="0" y="1034246"/>
                </a:lnTo>
                <a:lnTo>
                  <a:pt x="0" y="0"/>
                </a:lnTo>
                <a:close/>
              </a:path>
            </a:pathLst>
          </a:custGeom>
          <a:blipFill>
            <a:blip r:embed="rId4"/>
            <a:stretch>
              <a:fillRect/>
            </a:stretch>
          </a:blipFill>
        </p:spPr>
        <p:txBody>
          <a:bodyPr/>
          <a:lstStyle/>
          <a:p>
            <a:endParaRPr lang="en-US"/>
          </a:p>
        </p:txBody>
      </p:sp>
      <p:sp>
        <p:nvSpPr>
          <p:cNvPr id="6" name="Freeform 6"/>
          <p:cNvSpPr/>
          <p:nvPr/>
        </p:nvSpPr>
        <p:spPr>
          <a:xfrm>
            <a:off x="14268770" y="8744108"/>
            <a:ext cx="2612287" cy="1715454"/>
          </a:xfrm>
          <a:custGeom>
            <a:avLst/>
            <a:gdLst/>
            <a:ahLst/>
            <a:cxnLst/>
            <a:rect l="l" t="t" r="r" b="b"/>
            <a:pathLst>
              <a:path w="2612287" h="1715454">
                <a:moveTo>
                  <a:pt x="0" y="0"/>
                </a:moveTo>
                <a:lnTo>
                  <a:pt x="2612286" y="0"/>
                </a:lnTo>
                <a:lnTo>
                  <a:pt x="2612286" y="1715454"/>
                </a:lnTo>
                <a:lnTo>
                  <a:pt x="0" y="1715454"/>
                </a:lnTo>
                <a:lnTo>
                  <a:pt x="0" y="0"/>
                </a:lnTo>
                <a:close/>
              </a:path>
            </a:pathLst>
          </a:custGeom>
          <a:blipFill>
            <a:blip r:embed="rId5"/>
            <a:stretch>
              <a:fillRect/>
            </a:stretch>
          </a:blipFill>
        </p:spPr>
        <p:txBody>
          <a:bodyPr/>
          <a:lstStyle/>
          <a:p>
            <a:endParaRPr lang="en-US"/>
          </a:p>
        </p:txBody>
      </p:sp>
      <p:sp>
        <p:nvSpPr>
          <p:cNvPr id="7" name="Freeform 7"/>
          <p:cNvSpPr/>
          <p:nvPr/>
        </p:nvSpPr>
        <p:spPr>
          <a:xfrm>
            <a:off x="1627778" y="1636712"/>
            <a:ext cx="14136257" cy="7107396"/>
          </a:xfrm>
          <a:custGeom>
            <a:avLst/>
            <a:gdLst/>
            <a:ahLst/>
            <a:cxnLst/>
            <a:rect l="l" t="t" r="r" b="b"/>
            <a:pathLst>
              <a:path w="14136257" h="7107396">
                <a:moveTo>
                  <a:pt x="0" y="0"/>
                </a:moveTo>
                <a:lnTo>
                  <a:pt x="14136257" y="0"/>
                </a:lnTo>
                <a:lnTo>
                  <a:pt x="14136257" y="7107396"/>
                </a:lnTo>
                <a:lnTo>
                  <a:pt x="0" y="710739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TextBox 8"/>
          <p:cNvSpPr txBox="1"/>
          <p:nvPr/>
        </p:nvSpPr>
        <p:spPr>
          <a:xfrm>
            <a:off x="820060" y="2822370"/>
            <a:ext cx="7448726" cy="5378332"/>
          </a:xfrm>
          <a:prstGeom prst="rect">
            <a:avLst/>
          </a:prstGeom>
        </p:spPr>
        <p:txBody>
          <a:bodyPr wrap="square" lIns="0" tIns="0" rIns="0" bIns="0" rtlCol="0" anchor="t">
            <a:spAutoFit/>
          </a:bodyPr>
          <a:lstStyle/>
          <a:p>
            <a:pPr algn="l">
              <a:lnSpc>
                <a:spcPts val="5319"/>
              </a:lnSpc>
            </a:pPr>
            <a:r>
              <a:rPr lang="en-US" sz="3799" b="1" dirty="0">
                <a:solidFill>
                  <a:srgbClr val="000000"/>
                </a:solidFill>
                <a:latin typeface="Arimo Bold"/>
                <a:ea typeface="Arimo Bold"/>
                <a:cs typeface="Arimo Bold"/>
                <a:sym typeface="Arimo Bold"/>
              </a:rPr>
              <a:t>The Mission of God (</a:t>
            </a:r>
            <a:r>
              <a:rPr lang="en-US" sz="3799" b="1" dirty="0" err="1">
                <a:solidFill>
                  <a:srgbClr val="000000"/>
                </a:solidFill>
                <a:latin typeface="Arimo Bold"/>
                <a:ea typeface="Arimo Bold"/>
                <a:cs typeface="Arimo Bold"/>
                <a:sym typeface="Arimo Bold"/>
              </a:rPr>
              <a:t>Missio</a:t>
            </a:r>
            <a:r>
              <a:rPr lang="en-US" sz="3799" b="1" dirty="0">
                <a:solidFill>
                  <a:srgbClr val="000000"/>
                </a:solidFill>
                <a:latin typeface="Arimo Bold"/>
                <a:ea typeface="Arimo Bold"/>
                <a:cs typeface="Arimo Bold"/>
                <a:sym typeface="Arimo Bold"/>
              </a:rPr>
              <a:t> Dei) has always been about Missional Collaboration.</a:t>
            </a:r>
            <a:r>
              <a:rPr lang="en-US" sz="3799" dirty="0">
                <a:solidFill>
                  <a:srgbClr val="000000"/>
                </a:solidFill>
                <a:latin typeface="Arimo"/>
                <a:ea typeface="Arimo"/>
                <a:cs typeface="Arimo"/>
                <a:sym typeface="Arimo"/>
              </a:rPr>
              <a:t> This is evident from Creation to the advent of Christ and will ultimately be confirmed at the Consummation all things as revealed in Scripture.</a:t>
            </a:r>
          </a:p>
        </p:txBody>
      </p:sp>
      <p:sp>
        <p:nvSpPr>
          <p:cNvPr id="9" name="TextBox 9"/>
          <p:cNvSpPr txBox="1"/>
          <p:nvPr/>
        </p:nvSpPr>
        <p:spPr>
          <a:xfrm>
            <a:off x="820059" y="738863"/>
            <a:ext cx="7448726" cy="1028700"/>
          </a:xfrm>
          <a:prstGeom prst="rect">
            <a:avLst/>
          </a:prstGeom>
        </p:spPr>
        <p:txBody>
          <a:bodyPr lIns="0" tIns="0" rIns="0" bIns="0" rtlCol="0" anchor="t">
            <a:spAutoFit/>
          </a:bodyPr>
          <a:lstStyle/>
          <a:p>
            <a:pPr algn="l">
              <a:lnSpc>
                <a:spcPts val="8400"/>
              </a:lnSpc>
              <a:spcBef>
                <a:spcPct val="0"/>
              </a:spcBef>
            </a:pPr>
            <a:r>
              <a:rPr lang="en-US" sz="6000" b="1" dirty="0">
                <a:solidFill>
                  <a:schemeClr val="accent1">
                    <a:lumMod val="75000"/>
                  </a:schemeClr>
                </a:solidFill>
                <a:latin typeface="Montserrat Bold"/>
                <a:ea typeface="Montserrat Bold"/>
                <a:cs typeface="Montserrat Bold"/>
                <a:sym typeface="Montserrat Bold"/>
              </a:rPr>
              <a:t>INTRODUCTION</a:t>
            </a:r>
          </a:p>
        </p:txBody>
      </p:sp>
      <p:sp>
        <p:nvSpPr>
          <p:cNvPr id="10" name="TextBox 10"/>
          <p:cNvSpPr txBox="1"/>
          <p:nvPr/>
        </p:nvSpPr>
        <p:spPr>
          <a:xfrm>
            <a:off x="277255" y="1748513"/>
            <a:ext cx="7366071" cy="271145"/>
          </a:xfrm>
          <a:prstGeom prst="rect">
            <a:avLst/>
          </a:prstGeom>
        </p:spPr>
        <p:txBody>
          <a:bodyPr lIns="0" tIns="0" rIns="0" bIns="0" rtlCol="0" anchor="t">
            <a:spAutoFit/>
          </a:bodyPr>
          <a:lstStyle/>
          <a:p>
            <a:pPr algn="ctr">
              <a:lnSpc>
                <a:spcPts val="2380"/>
              </a:lnSpc>
              <a:spcBef>
                <a:spcPct val="0"/>
              </a:spcBef>
            </a:pPr>
            <a:r>
              <a:rPr lang="en-US" sz="1700" spc="935">
                <a:solidFill>
                  <a:srgbClr val="000000"/>
                </a:solidFill>
                <a:latin typeface="Nunito"/>
                <a:ea typeface="Nunito"/>
                <a:cs typeface="Nunito"/>
                <a:sym typeface="Nunito"/>
              </a:rPr>
              <a:t>AFRICA BIBLE IMPACT SUMMIT</a:t>
            </a:r>
          </a:p>
        </p:txBody>
      </p:sp>
      <p:sp>
        <p:nvSpPr>
          <p:cNvPr id="11" name="Freeform 11"/>
          <p:cNvSpPr/>
          <p:nvPr/>
        </p:nvSpPr>
        <p:spPr>
          <a:xfrm>
            <a:off x="12707955" y="-436545"/>
            <a:ext cx="5580045" cy="5580045"/>
          </a:xfrm>
          <a:custGeom>
            <a:avLst/>
            <a:gdLst/>
            <a:ahLst/>
            <a:cxnLst/>
            <a:rect l="l" t="t" r="r" b="b"/>
            <a:pathLst>
              <a:path w="5580045" h="5580045">
                <a:moveTo>
                  <a:pt x="0" y="0"/>
                </a:moveTo>
                <a:lnTo>
                  <a:pt x="5580045" y="0"/>
                </a:lnTo>
                <a:lnTo>
                  <a:pt x="5580045" y="5580045"/>
                </a:lnTo>
                <a:lnTo>
                  <a:pt x="0" y="5580045"/>
                </a:lnTo>
                <a:lnTo>
                  <a:pt x="0" y="0"/>
                </a:lnTo>
                <a:close/>
              </a:path>
            </a:pathLst>
          </a:custGeom>
          <a:blipFill>
            <a:blip r:embed="rId8">
              <a:alphaModFix amt="9999"/>
            </a:blip>
            <a:stretch>
              <a:fillRect/>
            </a:stretch>
          </a:blipFill>
        </p:spPr>
        <p:txBody>
          <a:bodyPr/>
          <a:lstStyle/>
          <a:p>
            <a:endParaRPr lang="en-US"/>
          </a:p>
        </p:txBody>
      </p:sp>
      <p:sp>
        <p:nvSpPr>
          <p:cNvPr id="12" name="TextBox 8">
            <a:extLst>
              <a:ext uri="{FF2B5EF4-FFF2-40B4-BE49-F238E27FC236}">
                <a16:creationId xmlns:a16="http://schemas.microsoft.com/office/drawing/2014/main" xmlns="" id="{D60F960D-D91A-F35F-8740-3303379A2719}"/>
              </a:ext>
            </a:extLst>
          </p:cNvPr>
          <p:cNvSpPr txBox="1"/>
          <p:nvPr/>
        </p:nvSpPr>
        <p:spPr>
          <a:xfrm>
            <a:off x="9037359" y="2809670"/>
            <a:ext cx="8641042" cy="5378332"/>
          </a:xfrm>
          <a:prstGeom prst="rect">
            <a:avLst/>
          </a:prstGeom>
        </p:spPr>
        <p:txBody>
          <a:bodyPr wrap="square" lIns="0" tIns="0" rIns="0" bIns="0" rtlCol="0" anchor="t">
            <a:spAutoFit/>
          </a:bodyPr>
          <a:lstStyle/>
          <a:p>
            <a:pPr algn="r">
              <a:lnSpc>
                <a:spcPts val="5319"/>
              </a:lnSpc>
            </a:pPr>
            <a:r>
              <a:rPr lang="en-US" sz="3799" dirty="0">
                <a:solidFill>
                  <a:srgbClr val="002060"/>
                </a:solidFill>
                <a:latin typeface="Arimo"/>
                <a:ea typeface="Arimo"/>
                <a:cs typeface="Arimo"/>
                <a:sym typeface="Arimo"/>
              </a:rPr>
              <a:t>While the Bible does not explicitly use the term </a:t>
            </a:r>
            <a:r>
              <a:rPr lang="en-US" sz="3799" b="1" dirty="0">
                <a:solidFill>
                  <a:srgbClr val="002060"/>
                </a:solidFill>
                <a:latin typeface="Arimo Bold"/>
                <a:ea typeface="Arimo Bold"/>
                <a:cs typeface="Arimo Bold"/>
                <a:sym typeface="Arimo Bold"/>
              </a:rPr>
              <a:t>‘collaboration’</a:t>
            </a:r>
            <a:r>
              <a:rPr lang="en-US" sz="3799" dirty="0">
                <a:solidFill>
                  <a:srgbClr val="002060"/>
                </a:solidFill>
                <a:latin typeface="Arimo"/>
                <a:ea typeface="Arimo"/>
                <a:cs typeface="Arimo"/>
                <a:sym typeface="Arimo"/>
              </a:rPr>
              <a:t>, its indispensable power is reflected in the journey of God with his people as well as how participation in God’s mission is always about working together in unity for the glory of God and the furtherance of His kingdom.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1117" t="-9350" r="-4130" b="-15309"/>
            </a:stretch>
          </a:blipFill>
        </p:spPr>
        <p:txBody>
          <a:bodyPr/>
          <a:lstStyle/>
          <a:p>
            <a:endParaRPr lang="en-US"/>
          </a:p>
        </p:txBody>
      </p:sp>
      <p:grpSp>
        <p:nvGrpSpPr>
          <p:cNvPr id="3" name="Group 3"/>
          <p:cNvGrpSpPr/>
          <p:nvPr/>
        </p:nvGrpSpPr>
        <p:grpSpPr>
          <a:xfrm>
            <a:off x="0" y="8870597"/>
            <a:ext cx="18288000" cy="1416403"/>
            <a:chOff x="0" y="0"/>
            <a:chExt cx="24384000" cy="1888537"/>
          </a:xfrm>
        </p:grpSpPr>
        <p:pic>
          <p:nvPicPr>
            <p:cNvPr id="4" name="Picture 4"/>
            <p:cNvPicPr>
              <a:picLocks noChangeAspect="1"/>
            </p:cNvPicPr>
            <p:nvPr/>
          </p:nvPicPr>
          <p:blipFill>
            <a:blip r:embed="rId3"/>
            <a:srcRect t="43038" b="43038"/>
            <a:stretch>
              <a:fillRect/>
            </a:stretch>
          </p:blipFill>
          <p:spPr>
            <a:xfrm>
              <a:off x="0" y="0"/>
              <a:ext cx="24384000" cy="1888537"/>
            </a:xfrm>
            <a:prstGeom prst="rect">
              <a:avLst/>
            </a:prstGeom>
          </p:spPr>
        </p:pic>
      </p:grpSp>
      <p:sp>
        <p:nvSpPr>
          <p:cNvPr id="5" name="Freeform 5"/>
          <p:cNvSpPr/>
          <p:nvPr/>
        </p:nvSpPr>
        <p:spPr>
          <a:xfrm>
            <a:off x="396477" y="9050439"/>
            <a:ext cx="3507867" cy="1034246"/>
          </a:xfrm>
          <a:custGeom>
            <a:avLst/>
            <a:gdLst/>
            <a:ahLst/>
            <a:cxnLst/>
            <a:rect l="l" t="t" r="r" b="b"/>
            <a:pathLst>
              <a:path w="3507867" h="1034246">
                <a:moveTo>
                  <a:pt x="0" y="0"/>
                </a:moveTo>
                <a:lnTo>
                  <a:pt x="3507866" y="0"/>
                </a:lnTo>
                <a:lnTo>
                  <a:pt x="3507866" y="1034246"/>
                </a:lnTo>
                <a:lnTo>
                  <a:pt x="0" y="1034246"/>
                </a:lnTo>
                <a:lnTo>
                  <a:pt x="0" y="0"/>
                </a:lnTo>
                <a:close/>
              </a:path>
            </a:pathLst>
          </a:custGeom>
          <a:blipFill>
            <a:blip r:embed="rId4"/>
            <a:stretch>
              <a:fillRect/>
            </a:stretch>
          </a:blipFill>
        </p:spPr>
        <p:txBody>
          <a:bodyPr/>
          <a:lstStyle/>
          <a:p>
            <a:endParaRPr lang="en-US"/>
          </a:p>
        </p:txBody>
      </p:sp>
      <p:sp>
        <p:nvSpPr>
          <p:cNvPr id="6" name="Freeform 6"/>
          <p:cNvSpPr/>
          <p:nvPr/>
        </p:nvSpPr>
        <p:spPr>
          <a:xfrm>
            <a:off x="14268770" y="8744108"/>
            <a:ext cx="2612287" cy="1715454"/>
          </a:xfrm>
          <a:custGeom>
            <a:avLst/>
            <a:gdLst/>
            <a:ahLst/>
            <a:cxnLst/>
            <a:rect l="l" t="t" r="r" b="b"/>
            <a:pathLst>
              <a:path w="2612287" h="1715454">
                <a:moveTo>
                  <a:pt x="0" y="0"/>
                </a:moveTo>
                <a:lnTo>
                  <a:pt x="2612286" y="0"/>
                </a:lnTo>
                <a:lnTo>
                  <a:pt x="2612286" y="1715454"/>
                </a:lnTo>
                <a:lnTo>
                  <a:pt x="0" y="1715454"/>
                </a:lnTo>
                <a:lnTo>
                  <a:pt x="0" y="0"/>
                </a:lnTo>
                <a:close/>
              </a:path>
            </a:pathLst>
          </a:custGeom>
          <a:blipFill>
            <a:blip r:embed="rId5"/>
            <a:stretch>
              <a:fillRect/>
            </a:stretch>
          </a:blipFill>
        </p:spPr>
        <p:txBody>
          <a:bodyPr/>
          <a:lstStyle/>
          <a:p>
            <a:endParaRPr lang="en-US"/>
          </a:p>
        </p:txBody>
      </p:sp>
      <p:sp>
        <p:nvSpPr>
          <p:cNvPr id="7" name="Freeform 7"/>
          <p:cNvSpPr/>
          <p:nvPr/>
        </p:nvSpPr>
        <p:spPr>
          <a:xfrm>
            <a:off x="1627778" y="1636712"/>
            <a:ext cx="14136257" cy="7107396"/>
          </a:xfrm>
          <a:custGeom>
            <a:avLst/>
            <a:gdLst/>
            <a:ahLst/>
            <a:cxnLst/>
            <a:rect l="l" t="t" r="r" b="b"/>
            <a:pathLst>
              <a:path w="14136257" h="7107396">
                <a:moveTo>
                  <a:pt x="0" y="0"/>
                </a:moveTo>
                <a:lnTo>
                  <a:pt x="14136257" y="0"/>
                </a:lnTo>
                <a:lnTo>
                  <a:pt x="14136257" y="7107396"/>
                </a:lnTo>
                <a:lnTo>
                  <a:pt x="0" y="710739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TextBox 8"/>
          <p:cNvSpPr txBox="1"/>
          <p:nvPr/>
        </p:nvSpPr>
        <p:spPr>
          <a:xfrm>
            <a:off x="1028700" y="2689086"/>
            <a:ext cx="16060997" cy="8009892"/>
          </a:xfrm>
          <a:prstGeom prst="rect">
            <a:avLst/>
          </a:prstGeom>
        </p:spPr>
        <p:txBody>
          <a:bodyPr lIns="0" tIns="0" rIns="0" bIns="0" rtlCol="0" anchor="t">
            <a:spAutoFit/>
          </a:bodyPr>
          <a:lstStyle/>
          <a:p>
            <a:pPr algn="l">
              <a:lnSpc>
                <a:spcPts val="5319"/>
              </a:lnSpc>
            </a:pPr>
            <a:r>
              <a:rPr lang="en-US" sz="3799" dirty="0">
                <a:solidFill>
                  <a:srgbClr val="000000"/>
                </a:solidFill>
                <a:latin typeface="Arimo"/>
                <a:ea typeface="Arimo"/>
                <a:cs typeface="Arimo"/>
                <a:sym typeface="Arimo"/>
              </a:rPr>
              <a:t>From the </a:t>
            </a:r>
            <a:r>
              <a:rPr lang="en-US" sz="3799" b="1" dirty="0">
                <a:solidFill>
                  <a:srgbClr val="000000"/>
                </a:solidFill>
                <a:latin typeface="Arimo Bold"/>
                <a:ea typeface="Arimo Bold"/>
                <a:cs typeface="Arimo Bold"/>
                <a:sym typeface="Arimo Bold"/>
              </a:rPr>
              <a:t>Etymology</a:t>
            </a:r>
            <a:r>
              <a:rPr lang="en-US" sz="3799" dirty="0">
                <a:solidFill>
                  <a:srgbClr val="000000"/>
                </a:solidFill>
                <a:latin typeface="Arimo"/>
                <a:ea typeface="Arimo"/>
                <a:cs typeface="Arimo"/>
                <a:sym typeface="Arimo"/>
              </a:rPr>
              <a:t>, the word consists of two primary root words: the prefix "</a:t>
            </a:r>
            <a:r>
              <a:rPr lang="en-US" sz="3799" b="1" dirty="0">
                <a:solidFill>
                  <a:srgbClr val="000000"/>
                </a:solidFill>
                <a:latin typeface="Arimo Bold"/>
                <a:ea typeface="Arimo Bold"/>
                <a:cs typeface="Arimo Bold"/>
                <a:sym typeface="Arimo Bold"/>
              </a:rPr>
              <a:t>con-</a:t>
            </a:r>
            <a:r>
              <a:rPr lang="en-US" sz="3799" dirty="0">
                <a:solidFill>
                  <a:srgbClr val="000000"/>
                </a:solidFill>
                <a:latin typeface="Arimo"/>
                <a:ea typeface="Arimo"/>
                <a:cs typeface="Arimo"/>
                <a:sym typeface="Arimo"/>
              </a:rPr>
              <a:t>," meaning "together," and the verb "</a:t>
            </a:r>
            <a:r>
              <a:rPr lang="en-US" sz="3799" b="1" dirty="0" err="1">
                <a:solidFill>
                  <a:srgbClr val="000000"/>
                </a:solidFill>
                <a:latin typeface="Arimo Bold"/>
                <a:ea typeface="Arimo Bold"/>
                <a:cs typeface="Arimo Bold"/>
                <a:sym typeface="Arimo Bold"/>
              </a:rPr>
              <a:t>laborare</a:t>
            </a:r>
            <a:r>
              <a:rPr lang="en-US" sz="3799" dirty="0">
                <a:solidFill>
                  <a:srgbClr val="000000"/>
                </a:solidFill>
                <a:latin typeface="Arimo"/>
                <a:ea typeface="Arimo"/>
                <a:cs typeface="Arimo"/>
                <a:sym typeface="Arimo"/>
              </a:rPr>
              <a:t>," meaning "to work" or "to labor." "Collaborate" originates from the Latin word "collaborate," which means "to work together" or "to labor jointly." It is therefore about working together with others to achieve a common goal. This includes actively participating in a joint effort, sharing ideas, and working towards a shared outcome. This is important and indispensable for </a:t>
            </a:r>
            <a:r>
              <a:rPr lang="en-US" sz="3799" dirty="0" err="1">
                <a:solidFill>
                  <a:srgbClr val="000000"/>
                </a:solidFill>
                <a:latin typeface="Arimo"/>
                <a:ea typeface="Arimo"/>
                <a:cs typeface="Arimo"/>
                <a:sym typeface="Arimo"/>
              </a:rPr>
              <a:t>Missional</a:t>
            </a:r>
            <a:r>
              <a:rPr lang="en-US" sz="3799" dirty="0">
                <a:solidFill>
                  <a:srgbClr val="000000"/>
                </a:solidFill>
                <a:latin typeface="Arimo"/>
                <a:ea typeface="Arimo"/>
                <a:cs typeface="Arimo"/>
                <a:sym typeface="Arimo"/>
              </a:rPr>
              <a:t> engagement.</a:t>
            </a:r>
          </a:p>
          <a:p>
            <a:pPr algn="just">
              <a:lnSpc>
                <a:spcPts val="11059"/>
              </a:lnSpc>
              <a:spcBef>
                <a:spcPct val="0"/>
              </a:spcBef>
            </a:pPr>
            <a:endParaRPr lang="en-US" sz="3799" dirty="0">
              <a:solidFill>
                <a:srgbClr val="000000"/>
              </a:solidFill>
              <a:latin typeface="Arimo"/>
              <a:ea typeface="Arimo"/>
              <a:cs typeface="Arimo"/>
              <a:sym typeface="Arimo"/>
            </a:endParaRPr>
          </a:p>
          <a:p>
            <a:pPr algn="just">
              <a:lnSpc>
                <a:spcPts val="10499"/>
              </a:lnSpc>
              <a:spcBef>
                <a:spcPct val="0"/>
              </a:spcBef>
            </a:pPr>
            <a:endParaRPr lang="en-US" sz="3799" dirty="0">
              <a:solidFill>
                <a:srgbClr val="000000"/>
              </a:solidFill>
              <a:latin typeface="Arimo"/>
              <a:ea typeface="Arimo"/>
              <a:cs typeface="Arimo"/>
              <a:sym typeface="Arimo"/>
            </a:endParaRPr>
          </a:p>
        </p:txBody>
      </p:sp>
      <p:sp>
        <p:nvSpPr>
          <p:cNvPr id="9" name="TextBox 9"/>
          <p:cNvSpPr txBox="1"/>
          <p:nvPr/>
        </p:nvSpPr>
        <p:spPr>
          <a:xfrm>
            <a:off x="820059" y="738863"/>
            <a:ext cx="11613865" cy="1028700"/>
          </a:xfrm>
          <a:prstGeom prst="rect">
            <a:avLst/>
          </a:prstGeom>
        </p:spPr>
        <p:txBody>
          <a:bodyPr lIns="0" tIns="0" rIns="0" bIns="0" rtlCol="0" anchor="t">
            <a:spAutoFit/>
          </a:bodyPr>
          <a:lstStyle/>
          <a:p>
            <a:pPr algn="l">
              <a:lnSpc>
                <a:spcPts val="8400"/>
              </a:lnSpc>
              <a:spcBef>
                <a:spcPct val="0"/>
              </a:spcBef>
            </a:pPr>
            <a:r>
              <a:rPr lang="en-US" sz="6000" b="1" dirty="0">
                <a:solidFill>
                  <a:schemeClr val="accent1">
                    <a:lumMod val="75000"/>
                  </a:schemeClr>
                </a:solidFill>
                <a:latin typeface="Montserrat Bold"/>
                <a:ea typeface="Montserrat Bold"/>
                <a:cs typeface="Montserrat Bold"/>
                <a:sym typeface="Montserrat Bold"/>
              </a:rPr>
              <a:t>WHAT IS COLLABORATION?</a:t>
            </a:r>
          </a:p>
        </p:txBody>
      </p:sp>
      <p:sp>
        <p:nvSpPr>
          <p:cNvPr id="10" name="TextBox 10"/>
          <p:cNvSpPr txBox="1"/>
          <p:nvPr/>
        </p:nvSpPr>
        <p:spPr>
          <a:xfrm>
            <a:off x="396477" y="1748513"/>
            <a:ext cx="7366071" cy="271145"/>
          </a:xfrm>
          <a:prstGeom prst="rect">
            <a:avLst/>
          </a:prstGeom>
        </p:spPr>
        <p:txBody>
          <a:bodyPr lIns="0" tIns="0" rIns="0" bIns="0" rtlCol="0" anchor="t">
            <a:spAutoFit/>
          </a:bodyPr>
          <a:lstStyle/>
          <a:p>
            <a:pPr algn="ctr">
              <a:lnSpc>
                <a:spcPts val="2380"/>
              </a:lnSpc>
              <a:spcBef>
                <a:spcPct val="0"/>
              </a:spcBef>
            </a:pPr>
            <a:r>
              <a:rPr lang="en-US" sz="1700" spc="935">
                <a:solidFill>
                  <a:srgbClr val="000000"/>
                </a:solidFill>
                <a:latin typeface="Nunito"/>
                <a:ea typeface="Nunito"/>
                <a:cs typeface="Nunito"/>
                <a:sym typeface="Nunito"/>
              </a:rPr>
              <a:t>AFRICA BIBLE IMPACT SUMMIT</a:t>
            </a:r>
          </a:p>
        </p:txBody>
      </p:sp>
      <p:sp>
        <p:nvSpPr>
          <p:cNvPr id="11" name="Freeform 11"/>
          <p:cNvSpPr/>
          <p:nvPr/>
        </p:nvSpPr>
        <p:spPr>
          <a:xfrm>
            <a:off x="12707955" y="-436545"/>
            <a:ext cx="5580045" cy="5580045"/>
          </a:xfrm>
          <a:custGeom>
            <a:avLst/>
            <a:gdLst/>
            <a:ahLst/>
            <a:cxnLst/>
            <a:rect l="l" t="t" r="r" b="b"/>
            <a:pathLst>
              <a:path w="5580045" h="5580045">
                <a:moveTo>
                  <a:pt x="0" y="0"/>
                </a:moveTo>
                <a:lnTo>
                  <a:pt x="5580045" y="0"/>
                </a:lnTo>
                <a:lnTo>
                  <a:pt x="5580045" y="5580045"/>
                </a:lnTo>
                <a:lnTo>
                  <a:pt x="0" y="5580045"/>
                </a:lnTo>
                <a:lnTo>
                  <a:pt x="0" y="0"/>
                </a:lnTo>
                <a:close/>
              </a:path>
            </a:pathLst>
          </a:custGeom>
          <a:blipFill>
            <a:blip r:embed="rId8">
              <a:alphaModFix amt="9999"/>
            </a:blip>
            <a:stretch>
              <a:fillRect/>
            </a:stretch>
          </a:blipFill>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1117" t="-9350" r="-4130" b="-15309"/>
            </a:stretch>
          </a:blipFill>
        </p:spPr>
        <p:txBody>
          <a:bodyPr/>
          <a:lstStyle/>
          <a:p>
            <a:endParaRPr lang="en-US"/>
          </a:p>
        </p:txBody>
      </p:sp>
      <p:grpSp>
        <p:nvGrpSpPr>
          <p:cNvPr id="3" name="Group 3"/>
          <p:cNvGrpSpPr/>
          <p:nvPr/>
        </p:nvGrpSpPr>
        <p:grpSpPr>
          <a:xfrm>
            <a:off x="0" y="8870597"/>
            <a:ext cx="18288000" cy="1416403"/>
            <a:chOff x="0" y="0"/>
            <a:chExt cx="24384000" cy="1888537"/>
          </a:xfrm>
        </p:grpSpPr>
        <p:pic>
          <p:nvPicPr>
            <p:cNvPr id="4" name="Picture 4"/>
            <p:cNvPicPr>
              <a:picLocks noChangeAspect="1"/>
            </p:cNvPicPr>
            <p:nvPr/>
          </p:nvPicPr>
          <p:blipFill>
            <a:blip r:embed="rId3"/>
            <a:srcRect t="43038" b="43038"/>
            <a:stretch>
              <a:fillRect/>
            </a:stretch>
          </p:blipFill>
          <p:spPr>
            <a:xfrm>
              <a:off x="0" y="0"/>
              <a:ext cx="24384000" cy="1888537"/>
            </a:xfrm>
            <a:prstGeom prst="rect">
              <a:avLst/>
            </a:prstGeom>
          </p:spPr>
        </p:pic>
      </p:grpSp>
      <p:sp>
        <p:nvSpPr>
          <p:cNvPr id="5" name="Freeform 5"/>
          <p:cNvSpPr/>
          <p:nvPr/>
        </p:nvSpPr>
        <p:spPr>
          <a:xfrm>
            <a:off x="396477" y="9050439"/>
            <a:ext cx="3507867" cy="1034246"/>
          </a:xfrm>
          <a:custGeom>
            <a:avLst/>
            <a:gdLst/>
            <a:ahLst/>
            <a:cxnLst/>
            <a:rect l="l" t="t" r="r" b="b"/>
            <a:pathLst>
              <a:path w="3507867" h="1034246">
                <a:moveTo>
                  <a:pt x="0" y="0"/>
                </a:moveTo>
                <a:lnTo>
                  <a:pt x="3507866" y="0"/>
                </a:lnTo>
                <a:lnTo>
                  <a:pt x="3507866" y="1034246"/>
                </a:lnTo>
                <a:lnTo>
                  <a:pt x="0" y="1034246"/>
                </a:lnTo>
                <a:lnTo>
                  <a:pt x="0" y="0"/>
                </a:lnTo>
                <a:close/>
              </a:path>
            </a:pathLst>
          </a:custGeom>
          <a:blipFill>
            <a:blip r:embed="rId4"/>
            <a:stretch>
              <a:fillRect/>
            </a:stretch>
          </a:blipFill>
        </p:spPr>
        <p:txBody>
          <a:bodyPr/>
          <a:lstStyle/>
          <a:p>
            <a:endParaRPr lang="en-US"/>
          </a:p>
        </p:txBody>
      </p:sp>
      <p:sp>
        <p:nvSpPr>
          <p:cNvPr id="6" name="Freeform 6"/>
          <p:cNvSpPr/>
          <p:nvPr/>
        </p:nvSpPr>
        <p:spPr>
          <a:xfrm>
            <a:off x="14268770" y="8744108"/>
            <a:ext cx="2612287" cy="1715454"/>
          </a:xfrm>
          <a:custGeom>
            <a:avLst/>
            <a:gdLst/>
            <a:ahLst/>
            <a:cxnLst/>
            <a:rect l="l" t="t" r="r" b="b"/>
            <a:pathLst>
              <a:path w="2612287" h="1715454">
                <a:moveTo>
                  <a:pt x="0" y="0"/>
                </a:moveTo>
                <a:lnTo>
                  <a:pt x="2612286" y="0"/>
                </a:lnTo>
                <a:lnTo>
                  <a:pt x="2612286" y="1715454"/>
                </a:lnTo>
                <a:lnTo>
                  <a:pt x="0" y="1715454"/>
                </a:lnTo>
                <a:lnTo>
                  <a:pt x="0" y="0"/>
                </a:lnTo>
                <a:close/>
              </a:path>
            </a:pathLst>
          </a:custGeom>
          <a:blipFill>
            <a:blip r:embed="rId5"/>
            <a:stretch>
              <a:fillRect/>
            </a:stretch>
          </a:blipFill>
        </p:spPr>
        <p:txBody>
          <a:bodyPr/>
          <a:lstStyle/>
          <a:p>
            <a:endParaRPr lang="en-US"/>
          </a:p>
        </p:txBody>
      </p:sp>
      <p:sp>
        <p:nvSpPr>
          <p:cNvPr id="7" name="Freeform 7"/>
          <p:cNvSpPr/>
          <p:nvPr/>
        </p:nvSpPr>
        <p:spPr>
          <a:xfrm>
            <a:off x="1627778" y="1636712"/>
            <a:ext cx="14136257" cy="7107396"/>
          </a:xfrm>
          <a:custGeom>
            <a:avLst/>
            <a:gdLst/>
            <a:ahLst/>
            <a:cxnLst/>
            <a:rect l="l" t="t" r="r" b="b"/>
            <a:pathLst>
              <a:path w="14136257" h="7107396">
                <a:moveTo>
                  <a:pt x="0" y="0"/>
                </a:moveTo>
                <a:lnTo>
                  <a:pt x="14136257" y="0"/>
                </a:lnTo>
                <a:lnTo>
                  <a:pt x="14136257" y="7107396"/>
                </a:lnTo>
                <a:lnTo>
                  <a:pt x="0" y="710739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TextBox 8"/>
          <p:cNvSpPr txBox="1"/>
          <p:nvPr/>
        </p:nvSpPr>
        <p:spPr>
          <a:xfrm>
            <a:off x="1028700" y="2689086"/>
            <a:ext cx="16060997" cy="6672596"/>
          </a:xfrm>
          <a:prstGeom prst="rect">
            <a:avLst/>
          </a:prstGeom>
        </p:spPr>
        <p:txBody>
          <a:bodyPr lIns="0" tIns="0" rIns="0" bIns="0" rtlCol="0" anchor="t">
            <a:spAutoFit/>
          </a:bodyPr>
          <a:lstStyle/>
          <a:p>
            <a:pPr marL="468313" indent="-468313" algn="ctr" defTabSz="912813">
              <a:lnSpc>
                <a:spcPct val="80000"/>
              </a:lnSpc>
              <a:spcBef>
                <a:spcPct val="20000"/>
              </a:spcBef>
              <a:buClr>
                <a:schemeClr val="accent2"/>
              </a:buClr>
            </a:pPr>
            <a:endParaRPr lang="en-US" altLang="en-US" sz="3200" i="1" dirty="0" smtClean="0">
              <a:solidFill>
                <a:srgbClr val="FF0000"/>
              </a:solidFill>
              <a:latin typeface="Constantia" pitchFamily="18" charset="0"/>
            </a:endParaRPr>
          </a:p>
          <a:p>
            <a:pPr marL="468313" indent="-468313" algn="just" defTabSz="912813">
              <a:lnSpc>
                <a:spcPct val="110000"/>
              </a:lnSpc>
              <a:spcBef>
                <a:spcPct val="20000"/>
              </a:spcBef>
              <a:buClr>
                <a:schemeClr val="accent2"/>
              </a:buClr>
            </a:pPr>
            <a:r>
              <a:rPr lang="en-GB" altLang="en-US" sz="4000" dirty="0" smtClean="0">
                <a:latin typeface="Constantia" pitchFamily="18" charset="0"/>
              </a:rPr>
              <a:t>We must bear in mind that our Commission is the </a:t>
            </a:r>
            <a:r>
              <a:rPr lang="en-GB" altLang="en-US" sz="4000" b="1" dirty="0" smtClean="0">
                <a:latin typeface="Constantia" pitchFamily="18" charset="0"/>
              </a:rPr>
              <a:t>Mission of God</a:t>
            </a:r>
            <a:r>
              <a:rPr lang="en-GB" altLang="en-US" sz="4000" dirty="0" smtClean="0">
                <a:latin typeface="Constantia" pitchFamily="18" charset="0"/>
              </a:rPr>
              <a:t>, to which we have been invited to participate, and not ours. It is the Mission of God, and the Scriptures give us insight into how the triune God works in collaboration from </a:t>
            </a:r>
            <a:r>
              <a:rPr lang="en-GB" altLang="en-US" sz="4000" b="1" dirty="0" smtClean="0">
                <a:latin typeface="Constantia" pitchFamily="18" charset="0"/>
              </a:rPr>
              <a:t>Creation</a:t>
            </a:r>
            <a:r>
              <a:rPr lang="en-GB" altLang="en-US" sz="4000" dirty="0" smtClean="0">
                <a:latin typeface="Constantia" pitchFamily="18" charset="0"/>
              </a:rPr>
              <a:t> to the advent of </a:t>
            </a:r>
            <a:r>
              <a:rPr lang="en-GB" altLang="en-US" sz="4000" b="1" dirty="0" smtClean="0">
                <a:latin typeface="Constantia" pitchFamily="18" charset="0"/>
              </a:rPr>
              <a:t>Christ</a:t>
            </a:r>
            <a:r>
              <a:rPr lang="en-GB" altLang="en-US" sz="4000" dirty="0" smtClean="0">
                <a:latin typeface="Constantia" pitchFamily="18" charset="0"/>
              </a:rPr>
              <a:t> and as reflected at the </a:t>
            </a:r>
            <a:r>
              <a:rPr lang="en-GB" altLang="en-US" sz="4000" b="1" dirty="0" smtClean="0">
                <a:latin typeface="Constantia" pitchFamily="18" charset="0"/>
              </a:rPr>
              <a:t>Consummation</a:t>
            </a:r>
            <a:r>
              <a:rPr lang="en-GB" altLang="en-US" sz="4000" dirty="0" smtClean="0">
                <a:latin typeface="Constantia" pitchFamily="18" charset="0"/>
              </a:rPr>
              <a:t> all things.</a:t>
            </a:r>
            <a:endParaRPr lang="en-US" altLang="en-US" sz="4000" dirty="0" smtClean="0">
              <a:solidFill>
                <a:srgbClr val="0000CC"/>
              </a:solidFill>
              <a:latin typeface="Constantia" pitchFamily="18" charset="0"/>
            </a:endParaRPr>
          </a:p>
          <a:p>
            <a:pPr algn="just">
              <a:lnSpc>
                <a:spcPts val="11059"/>
              </a:lnSpc>
              <a:spcBef>
                <a:spcPct val="0"/>
              </a:spcBef>
            </a:pPr>
            <a:endParaRPr lang="en-US" sz="3799" dirty="0">
              <a:solidFill>
                <a:srgbClr val="000000"/>
              </a:solidFill>
              <a:latin typeface="Arimo"/>
              <a:ea typeface="Arimo"/>
              <a:cs typeface="Arimo"/>
              <a:sym typeface="Arimo"/>
            </a:endParaRPr>
          </a:p>
          <a:p>
            <a:pPr algn="just">
              <a:lnSpc>
                <a:spcPts val="10499"/>
              </a:lnSpc>
              <a:spcBef>
                <a:spcPct val="0"/>
              </a:spcBef>
            </a:pPr>
            <a:endParaRPr lang="en-US" sz="3799" dirty="0">
              <a:solidFill>
                <a:srgbClr val="000000"/>
              </a:solidFill>
              <a:latin typeface="Arimo"/>
              <a:ea typeface="Arimo"/>
              <a:cs typeface="Arimo"/>
              <a:sym typeface="Arimo"/>
            </a:endParaRPr>
          </a:p>
        </p:txBody>
      </p:sp>
      <p:sp>
        <p:nvSpPr>
          <p:cNvPr id="9" name="TextBox 9"/>
          <p:cNvSpPr txBox="1"/>
          <p:nvPr/>
        </p:nvSpPr>
        <p:spPr>
          <a:xfrm>
            <a:off x="820059" y="738863"/>
            <a:ext cx="16539311" cy="991618"/>
          </a:xfrm>
          <a:prstGeom prst="rect">
            <a:avLst/>
          </a:prstGeom>
        </p:spPr>
        <p:txBody>
          <a:bodyPr wrap="square" lIns="0" tIns="0" rIns="0" bIns="0" rtlCol="0" anchor="t">
            <a:spAutoFit/>
          </a:bodyPr>
          <a:lstStyle/>
          <a:p>
            <a:pPr>
              <a:lnSpc>
                <a:spcPts val="8400"/>
              </a:lnSpc>
              <a:spcBef>
                <a:spcPct val="0"/>
              </a:spcBef>
            </a:pPr>
            <a:r>
              <a:rPr lang="en-GB" altLang="en-US" sz="6000" b="1" dirty="0" smtClean="0">
                <a:solidFill>
                  <a:schemeClr val="accent1">
                    <a:lumMod val="75000"/>
                  </a:schemeClr>
                </a:solidFill>
                <a:latin typeface="Tahoma" pitchFamily="34" charset="0"/>
                <a:cs typeface="Tahoma" pitchFamily="34" charset="0"/>
              </a:rPr>
              <a:t>Biblical Basis for </a:t>
            </a:r>
            <a:r>
              <a:rPr lang="en-GB" altLang="en-US" sz="6000" b="1" dirty="0" err="1" smtClean="0">
                <a:solidFill>
                  <a:schemeClr val="accent1">
                    <a:lumMod val="75000"/>
                  </a:schemeClr>
                </a:solidFill>
                <a:latin typeface="Tahoma" pitchFamily="34" charset="0"/>
                <a:cs typeface="Tahoma" pitchFamily="34" charset="0"/>
              </a:rPr>
              <a:t>Missional</a:t>
            </a:r>
            <a:r>
              <a:rPr lang="en-GB" altLang="en-US" sz="6000" b="1" dirty="0" smtClean="0">
                <a:solidFill>
                  <a:schemeClr val="accent1">
                    <a:lumMod val="75000"/>
                  </a:schemeClr>
                </a:solidFill>
                <a:latin typeface="Tahoma" pitchFamily="34" charset="0"/>
                <a:cs typeface="Tahoma" pitchFamily="34" charset="0"/>
              </a:rPr>
              <a:t> Collaboration</a:t>
            </a:r>
            <a:endParaRPr lang="en-US" sz="6000" b="1" dirty="0">
              <a:solidFill>
                <a:schemeClr val="accent1">
                  <a:lumMod val="75000"/>
                </a:schemeClr>
              </a:solidFill>
              <a:latin typeface="Montserrat Bold"/>
              <a:ea typeface="Montserrat Bold"/>
              <a:cs typeface="Montserrat Bold"/>
              <a:sym typeface="Montserrat Bold"/>
            </a:endParaRPr>
          </a:p>
        </p:txBody>
      </p:sp>
      <p:sp>
        <p:nvSpPr>
          <p:cNvPr id="10" name="TextBox 10"/>
          <p:cNvSpPr txBox="1"/>
          <p:nvPr/>
        </p:nvSpPr>
        <p:spPr>
          <a:xfrm>
            <a:off x="396477" y="1748513"/>
            <a:ext cx="7366071" cy="271145"/>
          </a:xfrm>
          <a:prstGeom prst="rect">
            <a:avLst/>
          </a:prstGeom>
        </p:spPr>
        <p:txBody>
          <a:bodyPr lIns="0" tIns="0" rIns="0" bIns="0" rtlCol="0" anchor="t">
            <a:spAutoFit/>
          </a:bodyPr>
          <a:lstStyle/>
          <a:p>
            <a:pPr algn="ctr">
              <a:lnSpc>
                <a:spcPts val="2380"/>
              </a:lnSpc>
              <a:spcBef>
                <a:spcPct val="0"/>
              </a:spcBef>
            </a:pPr>
            <a:r>
              <a:rPr lang="en-US" sz="1700" spc="935" dirty="0">
                <a:solidFill>
                  <a:srgbClr val="000000"/>
                </a:solidFill>
                <a:latin typeface="Nunito"/>
                <a:ea typeface="Nunito"/>
                <a:cs typeface="Nunito"/>
                <a:sym typeface="Nunito"/>
              </a:rPr>
              <a:t>AFRICA BIBLE IMPACT SUMMIT</a:t>
            </a:r>
          </a:p>
        </p:txBody>
      </p:sp>
      <p:sp>
        <p:nvSpPr>
          <p:cNvPr id="11" name="Freeform 11"/>
          <p:cNvSpPr/>
          <p:nvPr/>
        </p:nvSpPr>
        <p:spPr>
          <a:xfrm>
            <a:off x="12707955" y="-436545"/>
            <a:ext cx="5580045" cy="5580045"/>
          </a:xfrm>
          <a:custGeom>
            <a:avLst/>
            <a:gdLst/>
            <a:ahLst/>
            <a:cxnLst/>
            <a:rect l="l" t="t" r="r" b="b"/>
            <a:pathLst>
              <a:path w="5580045" h="5580045">
                <a:moveTo>
                  <a:pt x="0" y="0"/>
                </a:moveTo>
                <a:lnTo>
                  <a:pt x="5580045" y="0"/>
                </a:lnTo>
                <a:lnTo>
                  <a:pt x="5580045" y="5580045"/>
                </a:lnTo>
                <a:lnTo>
                  <a:pt x="0" y="5580045"/>
                </a:lnTo>
                <a:lnTo>
                  <a:pt x="0" y="0"/>
                </a:lnTo>
                <a:close/>
              </a:path>
            </a:pathLst>
          </a:custGeom>
          <a:blipFill>
            <a:blip r:embed="rId8">
              <a:alphaModFix amt="9999"/>
            </a:blip>
            <a:stretch>
              <a:fillRect/>
            </a:stretch>
          </a:blipFill>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1117" t="-9350" r="-4130" b="-15309"/>
            </a:stretch>
          </a:blipFill>
        </p:spPr>
        <p:txBody>
          <a:bodyPr/>
          <a:lstStyle/>
          <a:p>
            <a:endParaRPr lang="en-US"/>
          </a:p>
        </p:txBody>
      </p:sp>
      <p:grpSp>
        <p:nvGrpSpPr>
          <p:cNvPr id="3" name="Group 3"/>
          <p:cNvGrpSpPr/>
          <p:nvPr/>
        </p:nvGrpSpPr>
        <p:grpSpPr>
          <a:xfrm>
            <a:off x="0" y="8870597"/>
            <a:ext cx="18288000" cy="1416403"/>
            <a:chOff x="0" y="0"/>
            <a:chExt cx="24384000" cy="1888537"/>
          </a:xfrm>
        </p:grpSpPr>
        <p:pic>
          <p:nvPicPr>
            <p:cNvPr id="4" name="Picture 4"/>
            <p:cNvPicPr>
              <a:picLocks noChangeAspect="1"/>
            </p:cNvPicPr>
            <p:nvPr/>
          </p:nvPicPr>
          <p:blipFill>
            <a:blip r:embed="rId3"/>
            <a:srcRect t="43038" b="43038"/>
            <a:stretch>
              <a:fillRect/>
            </a:stretch>
          </p:blipFill>
          <p:spPr>
            <a:xfrm>
              <a:off x="0" y="0"/>
              <a:ext cx="24384000" cy="1888537"/>
            </a:xfrm>
            <a:prstGeom prst="rect">
              <a:avLst/>
            </a:prstGeom>
          </p:spPr>
        </p:pic>
      </p:grpSp>
      <p:sp>
        <p:nvSpPr>
          <p:cNvPr id="5" name="Freeform 5"/>
          <p:cNvSpPr/>
          <p:nvPr/>
        </p:nvSpPr>
        <p:spPr>
          <a:xfrm>
            <a:off x="396477" y="9050439"/>
            <a:ext cx="3507867" cy="1034246"/>
          </a:xfrm>
          <a:custGeom>
            <a:avLst/>
            <a:gdLst/>
            <a:ahLst/>
            <a:cxnLst/>
            <a:rect l="l" t="t" r="r" b="b"/>
            <a:pathLst>
              <a:path w="3507867" h="1034246">
                <a:moveTo>
                  <a:pt x="0" y="0"/>
                </a:moveTo>
                <a:lnTo>
                  <a:pt x="3507866" y="0"/>
                </a:lnTo>
                <a:lnTo>
                  <a:pt x="3507866" y="1034246"/>
                </a:lnTo>
                <a:lnTo>
                  <a:pt x="0" y="1034246"/>
                </a:lnTo>
                <a:lnTo>
                  <a:pt x="0" y="0"/>
                </a:lnTo>
                <a:close/>
              </a:path>
            </a:pathLst>
          </a:custGeom>
          <a:blipFill>
            <a:blip r:embed="rId4"/>
            <a:stretch>
              <a:fillRect/>
            </a:stretch>
          </a:blipFill>
        </p:spPr>
        <p:txBody>
          <a:bodyPr/>
          <a:lstStyle/>
          <a:p>
            <a:endParaRPr lang="en-US"/>
          </a:p>
        </p:txBody>
      </p:sp>
      <p:sp>
        <p:nvSpPr>
          <p:cNvPr id="6" name="Freeform 6"/>
          <p:cNvSpPr/>
          <p:nvPr/>
        </p:nvSpPr>
        <p:spPr>
          <a:xfrm>
            <a:off x="14268770" y="8744108"/>
            <a:ext cx="2612287" cy="1715454"/>
          </a:xfrm>
          <a:custGeom>
            <a:avLst/>
            <a:gdLst/>
            <a:ahLst/>
            <a:cxnLst/>
            <a:rect l="l" t="t" r="r" b="b"/>
            <a:pathLst>
              <a:path w="2612287" h="1715454">
                <a:moveTo>
                  <a:pt x="0" y="0"/>
                </a:moveTo>
                <a:lnTo>
                  <a:pt x="2612286" y="0"/>
                </a:lnTo>
                <a:lnTo>
                  <a:pt x="2612286" y="1715454"/>
                </a:lnTo>
                <a:lnTo>
                  <a:pt x="0" y="1715454"/>
                </a:lnTo>
                <a:lnTo>
                  <a:pt x="0" y="0"/>
                </a:lnTo>
                <a:close/>
              </a:path>
            </a:pathLst>
          </a:custGeom>
          <a:blipFill>
            <a:blip r:embed="rId5"/>
            <a:stretch>
              <a:fillRect/>
            </a:stretch>
          </a:blipFill>
        </p:spPr>
        <p:txBody>
          <a:bodyPr/>
          <a:lstStyle/>
          <a:p>
            <a:endParaRPr lang="en-US"/>
          </a:p>
        </p:txBody>
      </p:sp>
      <p:sp>
        <p:nvSpPr>
          <p:cNvPr id="7" name="Freeform 7"/>
          <p:cNvSpPr/>
          <p:nvPr/>
        </p:nvSpPr>
        <p:spPr>
          <a:xfrm>
            <a:off x="1627778" y="1636712"/>
            <a:ext cx="14136257" cy="7107396"/>
          </a:xfrm>
          <a:custGeom>
            <a:avLst/>
            <a:gdLst/>
            <a:ahLst/>
            <a:cxnLst/>
            <a:rect l="l" t="t" r="r" b="b"/>
            <a:pathLst>
              <a:path w="14136257" h="7107396">
                <a:moveTo>
                  <a:pt x="0" y="0"/>
                </a:moveTo>
                <a:lnTo>
                  <a:pt x="14136257" y="0"/>
                </a:lnTo>
                <a:lnTo>
                  <a:pt x="14136257" y="7107396"/>
                </a:lnTo>
                <a:lnTo>
                  <a:pt x="0" y="710739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TextBox 8"/>
          <p:cNvSpPr txBox="1"/>
          <p:nvPr/>
        </p:nvSpPr>
        <p:spPr>
          <a:xfrm>
            <a:off x="428564" y="2857484"/>
            <a:ext cx="8215306" cy="5789277"/>
          </a:xfrm>
          <a:prstGeom prst="rect">
            <a:avLst/>
          </a:prstGeom>
        </p:spPr>
        <p:txBody>
          <a:bodyPr wrap="square" lIns="0" tIns="0" rIns="0" bIns="0" rtlCol="0" anchor="t">
            <a:spAutoFit/>
          </a:bodyPr>
          <a:lstStyle/>
          <a:p>
            <a:pPr marL="468313" indent="-468313" algn="just" defTabSz="912813">
              <a:lnSpc>
                <a:spcPct val="110000"/>
              </a:lnSpc>
              <a:spcBef>
                <a:spcPct val="20000"/>
              </a:spcBef>
              <a:buClr>
                <a:schemeClr val="accent2"/>
              </a:buClr>
            </a:pPr>
            <a:r>
              <a:rPr lang="en-GB" altLang="en-US" sz="3800" dirty="0" smtClean="0">
                <a:latin typeface="Constantia" pitchFamily="18" charset="0"/>
              </a:rPr>
              <a:t>The concept of collaboration is </a:t>
            </a:r>
            <a:r>
              <a:rPr lang="en-GB" altLang="en-US" sz="3800" dirty="0" smtClean="0">
                <a:latin typeface="Constantia" pitchFamily="18" charset="0"/>
              </a:rPr>
              <a:t>evident from </a:t>
            </a:r>
            <a:r>
              <a:rPr lang="en-GB" altLang="en-US" sz="3800" dirty="0" smtClean="0">
                <a:latin typeface="Constantia" pitchFamily="18" charset="0"/>
              </a:rPr>
              <a:t>the plural language used in Genesis 1:26, when God says, “Let Us make man in Our image, after Our likeness.” This suggests a divine partnership within the Trinity—Father, Son, and Holy Spirit—working together in the act of creation. </a:t>
            </a:r>
            <a:endParaRPr lang="en-US" altLang="en-US" sz="3800" dirty="0">
              <a:solidFill>
                <a:srgbClr val="0000CC"/>
              </a:solidFill>
              <a:latin typeface="Constantia" pitchFamily="18" charset="0"/>
            </a:endParaRPr>
          </a:p>
        </p:txBody>
      </p:sp>
      <p:sp>
        <p:nvSpPr>
          <p:cNvPr id="9" name="TextBox 9"/>
          <p:cNvSpPr txBox="1"/>
          <p:nvPr/>
        </p:nvSpPr>
        <p:spPr>
          <a:xfrm>
            <a:off x="357126" y="285716"/>
            <a:ext cx="21574276" cy="2053575"/>
          </a:xfrm>
          <a:prstGeom prst="rect">
            <a:avLst/>
          </a:prstGeom>
        </p:spPr>
        <p:txBody>
          <a:bodyPr wrap="square" lIns="0" tIns="0" rIns="0" bIns="0" rtlCol="0" anchor="t">
            <a:spAutoFit/>
          </a:bodyPr>
          <a:lstStyle/>
          <a:p>
            <a:pPr>
              <a:lnSpc>
                <a:spcPts val="8400"/>
              </a:lnSpc>
              <a:spcBef>
                <a:spcPct val="0"/>
              </a:spcBef>
            </a:pPr>
            <a:r>
              <a:rPr lang="en-GB" altLang="en-US" sz="6000" b="1" dirty="0" smtClean="0">
                <a:solidFill>
                  <a:schemeClr val="accent1">
                    <a:lumMod val="75000"/>
                  </a:schemeClr>
                </a:solidFill>
                <a:latin typeface="Tahoma" pitchFamily="34" charset="0"/>
                <a:cs typeface="Tahoma" pitchFamily="34" charset="0"/>
              </a:rPr>
              <a:t>1.1. From Creation: </a:t>
            </a:r>
            <a:r>
              <a:rPr lang="en-GB" altLang="en-US" sz="6000" b="1" dirty="0" smtClean="0">
                <a:solidFill>
                  <a:schemeClr val="accent1">
                    <a:lumMod val="75000"/>
                  </a:schemeClr>
                </a:solidFill>
                <a:latin typeface="Tahoma" pitchFamily="34" charset="0"/>
                <a:cs typeface="Tahoma" pitchFamily="34" charset="0"/>
              </a:rPr>
              <a:t>The </a:t>
            </a:r>
            <a:r>
              <a:rPr lang="en-GB" altLang="en-US" sz="6000" b="1" dirty="0" smtClean="0">
                <a:solidFill>
                  <a:schemeClr val="accent1">
                    <a:lumMod val="75000"/>
                  </a:schemeClr>
                </a:solidFill>
                <a:latin typeface="Tahoma" pitchFamily="34" charset="0"/>
                <a:cs typeface="Tahoma" pitchFamily="34" charset="0"/>
              </a:rPr>
              <a:t>Triune God in </a:t>
            </a:r>
            <a:endParaRPr lang="en-GB" altLang="en-US" sz="6000" b="1" dirty="0" smtClean="0">
              <a:solidFill>
                <a:schemeClr val="accent1">
                  <a:lumMod val="75000"/>
                </a:schemeClr>
              </a:solidFill>
              <a:latin typeface="Tahoma" pitchFamily="34" charset="0"/>
              <a:cs typeface="Tahoma" pitchFamily="34" charset="0"/>
            </a:endParaRPr>
          </a:p>
          <a:p>
            <a:pPr>
              <a:lnSpc>
                <a:spcPts val="8400"/>
              </a:lnSpc>
              <a:spcBef>
                <a:spcPct val="0"/>
              </a:spcBef>
            </a:pPr>
            <a:r>
              <a:rPr lang="en-GB" altLang="en-US" sz="6000" b="1" dirty="0" smtClean="0">
                <a:solidFill>
                  <a:schemeClr val="accent1">
                    <a:lumMod val="75000"/>
                  </a:schemeClr>
                </a:solidFill>
                <a:latin typeface="Tahoma" pitchFamily="34" charset="0"/>
                <a:cs typeface="Tahoma" pitchFamily="34" charset="0"/>
              </a:rPr>
              <a:t>Collaboration</a:t>
            </a:r>
            <a:r>
              <a:rPr lang="en-GB" altLang="en-US" sz="6000" b="1" dirty="0" smtClean="0">
                <a:solidFill>
                  <a:schemeClr val="accent1">
                    <a:lumMod val="75000"/>
                  </a:schemeClr>
                </a:solidFill>
                <a:latin typeface="Tahoma" pitchFamily="34" charset="0"/>
                <a:cs typeface="Tahoma" pitchFamily="34" charset="0"/>
              </a:rPr>
              <a:t>:</a:t>
            </a:r>
            <a:endParaRPr lang="en-US" sz="6000" b="1" dirty="0">
              <a:solidFill>
                <a:schemeClr val="accent1">
                  <a:lumMod val="75000"/>
                </a:schemeClr>
              </a:solidFill>
              <a:latin typeface="Montserrat Bold"/>
              <a:ea typeface="Montserrat Bold"/>
              <a:cs typeface="Montserrat Bold"/>
              <a:sym typeface="Montserrat Bold"/>
            </a:endParaRPr>
          </a:p>
        </p:txBody>
      </p:sp>
      <p:sp>
        <p:nvSpPr>
          <p:cNvPr id="11" name="Freeform 11"/>
          <p:cNvSpPr/>
          <p:nvPr/>
        </p:nvSpPr>
        <p:spPr>
          <a:xfrm>
            <a:off x="12707955" y="-436545"/>
            <a:ext cx="5580045" cy="5580045"/>
          </a:xfrm>
          <a:custGeom>
            <a:avLst/>
            <a:gdLst/>
            <a:ahLst/>
            <a:cxnLst/>
            <a:rect l="l" t="t" r="r" b="b"/>
            <a:pathLst>
              <a:path w="5580045" h="5580045">
                <a:moveTo>
                  <a:pt x="0" y="0"/>
                </a:moveTo>
                <a:lnTo>
                  <a:pt x="5580045" y="0"/>
                </a:lnTo>
                <a:lnTo>
                  <a:pt x="5580045" y="5580045"/>
                </a:lnTo>
                <a:lnTo>
                  <a:pt x="0" y="5580045"/>
                </a:lnTo>
                <a:lnTo>
                  <a:pt x="0" y="0"/>
                </a:lnTo>
                <a:close/>
              </a:path>
            </a:pathLst>
          </a:custGeom>
          <a:blipFill>
            <a:blip r:embed="rId8">
              <a:alphaModFix amt="9999"/>
            </a:blip>
            <a:stretch>
              <a:fillRect/>
            </a:stretch>
          </a:blipFill>
        </p:spPr>
        <p:txBody>
          <a:bodyPr/>
          <a:lstStyle/>
          <a:p>
            <a:endParaRPr lang="en-US"/>
          </a:p>
        </p:txBody>
      </p:sp>
      <p:sp>
        <p:nvSpPr>
          <p:cNvPr id="12" name="TextBox 8">
            <a:extLst>
              <a:ext uri="{FF2B5EF4-FFF2-40B4-BE49-F238E27FC236}">
                <a16:creationId xmlns:a16="http://schemas.microsoft.com/office/drawing/2014/main" xmlns="" id="{D60F960D-D91A-F35F-8740-3303379A2719}"/>
              </a:ext>
            </a:extLst>
          </p:cNvPr>
          <p:cNvSpPr txBox="1"/>
          <p:nvPr/>
        </p:nvSpPr>
        <p:spPr>
          <a:xfrm>
            <a:off x="10429883" y="2809670"/>
            <a:ext cx="7248517" cy="5146024"/>
          </a:xfrm>
          <a:prstGeom prst="rect">
            <a:avLst/>
          </a:prstGeom>
        </p:spPr>
        <p:txBody>
          <a:bodyPr wrap="square" lIns="0" tIns="0" rIns="0" bIns="0" rtlCol="0" anchor="t">
            <a:spAutoFit/>
          </a:bodyPr>
          <a:lstStyle/>
          <a:p>
            <a:pPr marL="468313" indent="-468313" algn="just" defTabSz="912813">
              <a:lnSpc>
                <a:spcPct val="110000"/>
              </a:lnSpc>
              <a:spcBef>
                <a:spcPct val="20000"/>
              </a:spcBef>
              <a:buClr>
                <a:schemeClr val="accent2"/>
              </a:buClr>
            </a:pPr>
            <a:r>
              <a:rPr lang="en-GB" altLang="en-US" sz="3800" dirty="0" smtClean="0">
                <a:solidFill>
                  <a:schemeClr val="tx2"/>
                </a:solidFill>
                <a:latin typeface="Constantia" pitchFamily="18" charset="0"/>
              </a:rPr>
              <a:t>If we pray, as we should, “Your Kingdom come, your will be done on earth as it is in heaven,” our ethos for </a:t>
            </a:r>
            <a:r>
              <a:rPr lang="en-GB" altLang="en-US" sz="3800" dirty="0" err="1" smtClean="0">
                <a:solidFill>
                  <a:schemeClr val="tx2"/>
                </a:solidFill>
                <a:latin typeface="Constantia" pitchFamily="18" charset="0"/>
              </a:rPr>
              <a:t>missional</a:t>
            </a:r>
            <a:r>
              <a:rPr lang="en-GB" altLang="en-US" sz="3800" dirty="0" smtClean="0">
                <a:solidFill>
                  <a:schemeClr val="tx2"/>
                </a:solidFill>
                <a:latin typeface="Constantia" pitchFamily="18" charset="0"/>
              </a:rPr>
              <a:t> engagement should also aim to reflect the oneness and partnership we see in the triune God.</a:t>
            </a:r>
            <a:endParaRPr lang="en-US" altLang="en-US" sz="3800" dirty="0">
              <a:solidFill>
                <a:schemeClr val="tx2"/>
              </a:solidFill>
              <a:latin typeface="Constant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1117" t="-9350" r="-4130" b="-15309"/>
            </a:stretch>
          </a:blipFill>
        </p:spPr>
        <p:txBody>
          <a:bodyPr/>
          <a:lstStyle/>
          <a:p>
            <a:endParaRPr lang="en-US"/>
          </a:p>
        </p:txBody>
      </p:sp>
      <p:grpSp>
        <p:nvGrpSpPr>
          <p:cNvPr id="3" name="Group 3"/>
          <p:cNvGrpSpPr/>
          <p:nvPr/>
        </p:nvGrpSpPr>
        <p:grpSpPr>
          <a:xfrm>
            <a:off x="0" y="8870597"/>
            <a:ext cx="18288000" cy="1416403"/>
            <a:chOff x="0" y="0"/>
            <a:chExt cx="24384000" cy="1888537"/>
          </a:xfrm>
        </p:grpSpPr>
        <p:pic>
          <p:nvPicPr>
            <p:cNvPr id="4" name="Picture 4"/>
            <p:cNvPicPr>
              <a:picLocks noChangeAspect="1"/>
            </p:cNvPicPr>
            <p:nvPr/>
          </p:nvPicPr>
          <p:blipFill>
            <a:blip r:embed="rId3"/>
            <a:srcRect t="43038" b="43038"/>
            <a:stretch>
              <a:fillRect/>
            </a:stretch>
          </p:blipFill>
          <p:spPr>
            <a:xfrm>
              <a:off x="0" y="0"/>
              <a:ext cx="24384000" cy="1888537"/>
            </a:xfrm>
            <a:prstGeom prst="rect">
              <a:avLst/>
            </a:prstGeom>
          </p:spPr>
        </p:pic>
      </p:grpSp>
      <p:sp>
        <p:nvSpPr>
          <p:cNvPr id="5" name="Freeform 5"/>
          <p:cNvSpPr/>
          <p:nvPr/>
        </p:nvSpPr>
        <p:spPr>
          <a:xfrm>
            <a:off x="396477" y="9050439"/>
            <a:ext cx="3507867" cy="1034246"/>
          </a:xfrm>
          <a:custGeom>
            <a:avLst/>
            <a:gdLst/>
            <a:ahLst/>
            <a:cxnLst/>
            <a:rect l="l" t="t" r="r" b="b"/>
            <a:pathLst>
              <a:path w="3507867" h="1034246">
                <a:moveTo>
                  <a:pt x="0" y="0"/>
                </a:moveTo>
                <a:lnTo>
                  <a:pt x="3507866" y="0"/>
                </a:lnTo>
                <a:lnTo>
                  <a:pt x="3507866" y="1034246"/>
                </a:lnTo>
                <a:lnTo>
                  <a:pt x="0" y="1034246"/>
                </a:lnTo>
                <a:lnTo>
                  <a:pt x="0" y="0"/>
                </a:lnTo>
                <a:close/>
              </a:path>
            </a:pathLst>
          </a:custGeom>
          <a:blipFill>
            <a:blip r:embed="rId4"/>
            <a:stretch>
              <a:fillRect/>
            </a:stretch>
          </a:blipFill>
        </p:spPr>
        <p:txBody>
          <a:bodyPr/>
          <a:lstStyle/>
          <a:p>
            <a:endParaRPr lang="en-US"/>
          </a:p>
        </p:txBody>
      </p:sp>
      <p:sp>
        <p:nvSpPr>
          <p:cNvPr id="6" name="Freeform 6"/>
          <p:cNvSpPr/>
          <p:nvPr/>
        </p:nvSpPr>
        <p:spPr>
          <a:xfrm>
            <a:off x="14268770" y="8744108"/>
            <a:ext cx="2612287" cy="1715454"/>
          </a:xfrm>
          <a:custGeom>
            <a:avLst/>
            <a:gdLst/>
            <a:ahLst/>
            <a:cxnLst/>
            <a:rect l="l" t="t" r="r" b="b"/>
            <a:pathLst>
              <a:path w="2612287" h="1715454">
                <a:moveTo>
                  <a:pt x="0" y="0"/>
                </a:moveTo>
                <a:lnTo>
                  <a:pt x="2612286" y="0"/>
                </a:lnTo>
                <a:lnTo>
                  <a:pt x="2612286" y="1715454"/>
                </a:lnTo>
                <a:lnTo>
                  <a:pt x="0" y="1715454"/>
                </a:lnTo>
                <a:lnTo>
                  <a:pt x="0" y="0"/>
                </a:lnTo>
                <a:close/>
              </a:path>
            </a:pathLst>
          </a:custGeom>
          <a:blipFill>
            <a:blip r:embed="rId5"/>
            <a:stretch>
              <a:fillRect/>
            </a:stretch>
          </a:blipFill>
        </p:spPr>
        <p:txBody>
          <a:bodyPr/>
          <a:lstStyle/>
          <a:p>
            <a:endParaRPr lang="en-US"/>
          </a:p>
        </p:txBody>
      </p:sp>
      <p:sp>
        <p:nvSpPr>
          <p:cNvPr id="7" name="Freeform 7"/>
          <p:cNvSpPr/>
          <p:nvPr/>
        </p:nvSpPr>
        <p:spPr>
          <a:xfrm>
            <a:off x="1627778" y="1636712"/>
            <a:ext cx="14136257" cy="7107396"/>
          </a:xfrm>
          <a:custGeom>
            <a:avLst/>
            <a:gdLst/>
            <a:ahLst/>
            <a:cxnLst/>
            <a:rect l="l" t="t" r="r" b="b"/>
            <a:pathLst>
              <a:path w="14136257" h="7107396">
                <a:moveTo>
                  <a:pt x="0" y="0"/>
                </a:moveTo>
                <a:lnTo>
                  <a:pt x="14136257" y="0"/>
                </a:lnTo>
                <a:lnTo>
                  <a:pt x="14136257" y="7107396"/>
                </a:lnTo>
                <a:lnTo>
                  <a:pt x="0" y="710739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dirty="0"/>
          </a:p>
        </p:txBody>
      </p:sp>
      <p:sp>
        <p:nvSpPr>
          <p:cNvPr id="8" name="TextBox 8"/>
          <p:cNvSpPr txBox="1"/>
          <p:nvPr/>
        </p:nvSpPr>
        <p:spPr>
          <a:xfrm>
            <a:off x="1285820" y="2714608"/>
            <a:ext cx="14716228" cy="4739759"/>
          </a:xfrm>
          <a:prstGeom prst="rect">
            <a:avLst/>
          </a:prstGeom>
        </p:spPr>
        <p:txBody>
          <a:bodyPr wrap="square" lIns="0" tIns="0" rIns="0" bIns="0" rtlCol="0" anchor="t">
            <a:spAutoFit/>
          </a:bodyPr>
          <a:lstStyle/>
          <a:p>
            <a:pPr marL="468313" indent="-468313" algn="just" defTabSz="912813">
              <a:lnSpc>
                <a:spcPct val="110000"/>
              </a:lnSpc>
              <a:spcBef>
                <a:spcPct val="20000"/>
              </a:spcBef>
              <a:buClr>
                <a:schemeClr val="accent2"/>
              </a:buClr>
            </a:pPr>
            <a:r>
              <a:rPr lang="en-GB" altLang="en-US" sz="4000" dirty="0" smtClean="0">
                <a:latin typeface="Constantia" pitchFamily="18" charset="0"/>
              </a:rPr>
              <a:t>The New Testament also reveals a unity of purpose and </a:t>
            </a:r>
            <a:r>
              <a:rPr lang="en-GB" altLang="en-US" sz="4000" dirty="0" smtClean="0">
                <a:latin typeface="Constantia" pitchFamily="18" charset="0"/>
              </a:rPr>
              <a:t>partnership between </a:t>
            </a:r>
            <a:r>
              <a:rPr lang="en-GB" altLang="en-US" sz="4000" dirty="0" smtClean="0">
                <a:latin typeface="Constantia" pitchFamily="18" charset="0"/>
              </a:rPr>
              <a:t>the Lord Jesus Christ and God the Father. In the Gospel of John, Jesus declares, "I and the Father are one" (John 10:30). Then, “do you not believe that I am in the Father, and the Father in Me? The words that I speak to you I do not speak on My own authority; but the Father who dwells in Me does the works.” </a:t>
            </a:r>
            <a:r>
              <a:rPr lang="en-GB" altLang="en-US" sz="4000" b="1" dirty="0" smtClean="0">
                <a:latin typeface="Constantia" pitchFamily="18" charset="0"/>
              </a:rPr>
              <a:t>(John 6:10)</a:t>
            </a:r>
            <a:endParaRPr lang="en-US" altLang="en-US" sz="3800" dirty="0">
              <a:solidFill>
                <a:srgbClr val="0000CC"/>
              </a:solidFill>
              <a:latin typeface="Constantia" pitchFamily="18" charset="0"/>
            </a:endParaRPr>
          </a:p>
        </p:txBody>
      </p:sp>
      <p:sp>
        <p:nvSpPr>
          <p:cNvPr id="9" name="TextBox 9"/>
          <p:cNvSpPr txBox="1"/>
          <p:nvPr/>
        </p:nvSpPr>
        <p:spPr>
          <a:xfrm>
            <a:off x="714316" y="785782"/>
            <a:ext cx="21574276" cy="991618"/>
          </a:xfrm>
          <a:prstGeom prst="rect">
            <a:avLst/>
          </a:prstGeom>
        </p:spPr>
        <p:txBody>
          <a:bodyPr wrap="square" lIns="0" tIns="0" rIns="0" bIns="0" rtlCol="0" anchor="t">
            <a:spAutoFit/>
          </a:bodyPr>
          <a:lstStyle/>
          <a:p>
            <a:pPr>
              <a:lnSpc>
                <a:spcPts val="8400"/>
              </a:lnSpc>
              <a:spcBef>
                <a:spcPct val="0"/>
              </a:spcBef>
            </a:pPr>
            <a:r>
              <a:rPr lang="en-GB" altLang="en-US" sz="6000" b="1" dirty="0" smtClean="0">
                <a:solidFill>
                  <a:schemeClr val="accent1">
                    <a:lumMod val="75000"/>
                  </a:schemeClr>
                </a:solidFill>
                <a:latin typeface="Tahoma" pitchFamily="34" charset="0"/>
                <a:cs typeface="Tahoma" pitchFamily="34" charset="0"/>
              </a:rPr>
              <a:t>1.2</a:t>
            </a:r>
            <a:r>
              <a:rPr lang="en-GB" altLang="en-US" sz="6000" b="1" dirty="0" smtClean="0">
                <a:solidFill>
                  <a:schemeClr val="accent1">
                    <a:lumMod val="75000"/>
                  </a:schemeClr>
                </a:solidFill>
                <a:latin typeface="Tahoma" pitchFamily="34" charset="0"/>
                <a:cs typeface="Tahoma" pitchFamily="34" charset="0"/>
              </a:rPr>
              <a:t>. At the Advent of Christ and the Church</a:t>
            </a:r>
            <a:r>
              <a:rPr lang="en-GB" altLang="en-US" sz="6000" b="1" dirty="0" smtClean="0">
                <a:solidFill>
                  <a:schemeClr val="accent1">
                    <a:lumMod val="75000"/>
                  </a:schemeClr>
                </a:solidFill>
                <a:latin typeface="Tahoma" pitchFamily="34" charset="0"/>
                <a:cs typeface="Tahoma" pitchFamily="34" charset="0"/>
              </a:rPr>
              <a:t>:</a:t>
            </a:r>
            <a:endParaRPr lang="en-US" sz="6000" b="1" dirty="0">
              <a:solidFill>
                <a:schemeClr val="accent1">
                  <a:lumMod val="75000"/>
                </a:schemeClr>
              </a:solidFill>
              <a:latin typeface="Montserrat Bold"/>
              <a:ea typeface="Montserrat Bold"/>
              <a:cs typeface="Montserrat Bold"/>
              <a:sym typeface="Montserrat Bold"/>
            </a:endParaRPr>
          </a:p>
        </p:txBody>
      </p:sp>
      <p:sp>
        <p:nvSpPr>
          <p:cNvPr id="11" name="Freeform 11"/>
          <p:cNvSpPr/>
          <p:nvPr/>
        </p:nvSpPr>
        <p:spPr>
          <a:xfrm>
            <a:off x="12707955" y="-436545"/>
            <a:ext cx="5580045" cy="5580045"/>
          </a:xfrm>
          <a:custGeom>
            <a:avLst/>
            <a:gdLst/>
            <a:ahLst/>
            <a:cxnLst/>
            <a:rect l="l" t="t" r="r" b="b"/>
            <a:pathLst>
              <a:path w="5580045" h="5580045">
                <a:moveTo>
                  <a:pt x="0" y="0"/>
                </a:moveTo>
                <a:lnTo>
                  <a:pt x="5580045" y="0"/>
                </a:lnTo>
                <a:lnTo>
                  <a:pt x="5580045" y="5580045"/>
                </a:lnTo>
                <a:lnTo>
                  <a:pt x="0" y="5580045"/>
                </a:lnTo>
                <a:lnTo>
                  <a:pt x="0" y="0"/>
                </a:lnTo>
                <a:close/>
              </a:path>
            </a:pathLst>
          </a:custGeom>
          <a:blipFill>
            <a:blip r:embed="rId8">
              <a:alphaModFix amt="9999"/>
            </a:blip>
            <a:stretch>
              <a:fillRect/>
            </a:stretch>
          </a:blipFill>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1117" t="-9350" r="-4130" b="-15309"/>
            </a:stretch>
          </a:blipFill>
        </p:spPr>
        <p:txBody>
          <a:bodyPr/>
          <a:lstStyle/>
          <a:p>
            <a:endParaRPr lang="en-US"/>
          </a:p>
        </p:txBody>
      </p:sp>
      <p:grpSp>
        <p:nvGrpSpPr>
          <p:cNvPr id="3" name="Group 3"/>
          <p:cNvGrpSpPr/>
          <p:nvPr/>
        </p:nvGrpSpPr>
        <p:grpSpPr>
          <a:xfrm>
            <a:off x="0" y="8870597"/>
            <a:ext cx="18288000" cy="1416403"/>
            <a:chOff x="0" y="0"/>
            <a:chExt cx="24384000" cy="1888537"/>
          </a:xfrm>
        </p:grpSpPr>
        <p:pic>
          <p:nvPicPr>
            <p:cNvPr id="4" name="Picture 4"/>
            <p:cNvPicPr>
              <a:picLocks noChangeAspect="1"/>
            </p:cNvPicPr>
            <p:nvPr/>
          </p:nvPicPr>
          <p:blipFill>
            <a:blip r:embed="rId3"/>
            <a:srcRect t="43038" b="43038"/>
            <a:stretch>
              <a:fillRect/>
            </a:stretch>
          </p:blipFill>
          <p:spPr>
            <a:xfrm>
              <a:off x="0" y="0"/>
              <a:ext cx="24384000" cy="1888537"/>
            </a:xfrm>
            <a:prstGeom prst="rect">
              <a:avLst/>
            </a:prstGeom>
          </p:spPr>
        </p:pic>
      </p:grpSp>
      <p:sp>
        <p:nvSpPr>
          <p:cNvPr id="5" name="Freeform 5"/>
          <p:cNvSpPr/>
          <p:nvPr/>
        </p:nvSpPr>
        <p:spPr>
          <a:xfrm>
            <a:off x="396477" y="9050439"/>
            <a:ext cx="3507867" cy="1034246"/>
          </a:xfrm>
          <a:custGeom>
            <a:avLst/>
            <a:gdLst/>
            <a:ahLst/>
            <a:cxnLst/>
            <a:rect l="l" t="t" r="r" b="b"/>
            <a:pathLst>
              <a:path w="3507867" h="1034246">
                <a:moveTo>
                  <a:pt x="0" y="0"/>
                </a:moveTo>
                <a:lnTo>
                  <a:pt x="3507866" y="0"/>
                </a:lnTo>
                <a:lnTo>
                  <a:pt x="3507866" y="1034246"/>
                </a:lnTo>
                <a:lnTo>
                  <a:pt x="0" y="1034246"/>
                </a:lnTo>
                <a:lnTo>
                  <a:pt x="0" y="0"/>
                </a:lnTo>
                <a:close/>
              </a:path>
            </a:pathLst>
          </a:custGeom>
          <a:blipFill>
            <a:blip r:embed="rId4"/>
            <a:stretch>
              <a:fillRect/>
            </a:stretch>
          </a:blipFill>
        </p:spPr>
        <p:txBody>
          <a:bodyPr/>
          <a:lstStyle/>
          <a:p>
            <a:endParaRPr lang="en-US"/>
          </a:p>
        </p:txBody>
      </p:sp>
      <p:sp>
        <p:nvSpPr>
          <p:cNvPr id="6" name="Freeform 6"/>
          <p:cNvSpPr/>
          <p:nvPr/>
        </p:nvSpPr>
        <p:spPr>
          <a:xfrm>
            <a:off x="14268770" y="8744108"/>
            <a:ext cx="2612287" cy="1715454"/>
          </a:xfrm>
          <a:custGeom>
            <a:avLst/>
            <a:gdLst/>
            <a:ahLst/>
            <a:cxnLst/>
            <a:rect l="l" t="t" r="r" b="b"/>
            <a:pathLst>
              <a:path w="2612287" h="1715454">
                <a:moveTo>
                  <a:pt x="0" y="0"/>
                </a:moveTo>
                <a:lnTo>
                  <a:pt x="2612286" y="0"/>
                </a:lnTo>
                <a:lnTo>
                  <a:pt x="2612286" y="1715454"/>
                </a:lnTo>
                <a:lnTo>
                  <a:pt x="0" y="1715454"/>
                </a:lnTo>
                <a:lnTo>
                  <a:pt x="0" y="0"/>
                </a:lnTo>
                <a:close/>
              </a:path>
            </a:pathLst>
          </a:custGeom>
          <a:blipFill>
            <a:blip r:embed="rId5"/>
            <a:stretch>
              <a:fillRect/>
            </a:stretch>
          </a:blipFill>
        </p:spPr>
        <p:txBody>
          <a:bodyPr/>
          <a:lstStyle/>
          <a:p>
            <a:endParaRPr lang="en-US"/>
          </a:p>
        </p:txBody>
      </p:sp>
      <p:sp>
        <p:nvSpPr>
          <p:cNvPr id="7" name="Freeform 7"/>
          <p:cNvSpPr/>
          <p:nvPr/>
        </p:nvSpPr>
        <p:spPr>
          <a:xfrm>
            <a:off x="1627778" y="1636712"/>
            <a:ext cx="14136257" cy="7107396"/>
          </a:xfrm>
          <a:custGeom>
            <a:avLst/>
            <a:gdLst/>
            <a:ahLst/>
            <a:cxnLst/>
            <a:rect l="l" t="t" r="r" b="b"/>
            <a:pathLst>
              <a:path w="14136257" h="7107396">
                <a:moveTo>
                  <a:pt x="0" y="0"/>
                </a:moveTo>
                <a:lnTo>
                  <a:pt x="14136257" y="0"/>
                </a:lnTo>
                <a:lnTo>
                  <a:pt x="14136257" y="7107396"/>
                </a:lnTo>
                <a:lnTo>
                  <a:pt x="0" y="710739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TextBox 8"/>
          <p:cNvSpPr txBox="1"/>
          <p:nvPr/>
        </p:nvSpPr>
        <p:spPr>
          <a:xfrm>
            <a:off x="857192" y="2071666"/>
            <a:ext cx="16060997" cy="8851654"/>
          </a:xfrm>
          <a:prstGeom prst="rect">
            <a:avLst/>
          </a:prstGeom>
        </p:spPr>
        <p:txBody>
          <a:bodyPr lIns="0" tIns="0" rIns="0" bIns="0" rtlCol="0" anchor="t">
            <a:spAutoFit/>
          </a:bodyPr>
          <a:lstStyle/>
          <a:p>
            <a:pPr marL="468313" indent="-468313" algn="ctr" defTabSz="912813">
              <a:lnSpc>
                <a:spcPct val="80000"/>
              </a:lnSpc>
              <a:spcBef>
                <a:spcPct val="20000"/>
              </a:spcBef>
              <a:buClr>
                <a:schemeClr val="accent2"/>
              </a:buClr>
            </a:pPr>
            <a:endParaRPr lang="en-US" altLang="en-US" sz="3200" i="1" dirty="0" smtClean="0">
              <a:solidFill>
                <a:srgbClr val="FF0000"/>
              </a:solidFill>
              <a:latin typeface="Constantia" pitchFamily="18" charset="0"/>
            </a:endParaRPr>
          </a:p>
          <a:p>
            <a:pPr marL="468313" indent="-468313" algn="just" defTabSz="912813">
              <a:lnSpc>
                <a:spcPct val="110000"/>
              </a:lnSpc>
              <a:spcBef>
                <a:spcPct val="20000"/>
              </a:spcBef>
              <a:buClr>
                <a:schemeClr val="accent2"/>
              </a:buClr>
            </a:pPr>
            <a:r>
              <a:rPr lang="en-GB" altLang="en-US" sz="4400" dirty="0" smtClean="0">
                <a:latin typeface="Constantia" pitchFamily="18" charset="0"/>
              </a:rPr>
              <a:t>We also see a model of Collaboration in the life and ministry of the early Church: </a:t>
            </a:r>
            <a:r>
              <a:rPr lang="en-GB" altLang="en-US" sz="4000" i="1" dirty="0" smtClean="0">
                <a:latin typeface="Constantia" pitchFamily="18" charset="0"/>
              </a:rPr>
              <a:t>“Now all who believed were together, and had all things in common, and sold their possessions and goods, and divided them among all, as anyone had need. So continuing daily with one accord in the temple, and breaking bread from house to house, they ate their food with gladness and simplicity of heart, praising God and having </a:t>
            </a:r>
            <a:r>
              <a:rPr lang="en-GB" altLang="en-US" sz="4000" i="1" dirty="0" err="1" smtClean="0">
                <a:latin typeface="Constantia" pitchFamily="18" charset="0"/>
              </a:rPr>
              <a:t>favor</a:t>
            </a:r>
            <a:r>
              <a:rPr lang="en-GB" altLang="en-US" sz="4000" i="1" dirty="0" smtClean="0">
                <a:latin typeface="Constantia" pitchFamily="18" charset="0"/>
              </a:rPr>
              <a:t> with all the people. And the Lord added [q]to the church daily those who were being saved</a:t>
            </a:r>
            <a:r>
              <a:rPr lang="en-GB" altLang="en-US" sz="4000" b="1" i="1" dirty="0" smtClean="0">
                <a:latin typeface="Constantia" pitchFamily="18" charset="0"/>
              </a:rPr>
              <a:t>. </a:t>
            </a:r>
            <a:r>
              <a:rPr lang="en-GB" altLang="en-US" sz="4400" b="1" dirty="0" smtClean="0">
                <a:latin typeface="Constantia" pitchFamily="18" charset="0"/>
              </a:rPr>
              <a:t>(Acts 2:44-47)</a:t>
            </a:r>
            <a:endParaRPr lang="en-US" altLang="en-US" sz="4400" b="1" dirty="0" smtClean="0">
              <a:solidFill>
                <a:srgbClr val="0000CC"/>
              </a:solidFill>
              <a:latin typeface="Constantia" pitchFamily="18" charset="0"/>
            </a:endParaRPr>
          </a:p>
          <a:p>
            <a:pPr algn="just">
              <a:lnSpc>
                <a:spcPts val="11059"/>
              </a:lnSpc>
              <a:spcBef>
                <a:spcPct val="0"/>
              </a:spcBef>
            </a:pPr>
            <a:endParaRPr lang="en-US" sz="3799" dirty="0">
              <a:solidFill>
                <a:srgbClr val="000000"/>
              </a:solidFill>
              <a:latin typeface="Arimo"/>
              <a:ea typeface="Arimo"/>
              <a:cs typeface="Arimo"/>
              <a:sym typeface="Arimo"/>
            </a:endParaRPr>
          </a:p>
          <a:p>
            <a:pPr algn="just">
              <a:lnSpc>
                <a:spcPts val="10499"/>
              </a:lnSpc>
              <a:spcBef>
                <a:spcPct val="0"/>
              </a:spcBef>
            </a:pPr>
            <a:endParaRPr lang="en-US" sz="3799" dirty="0">
              <a:solidFill>
                <a:srgbClr val="000000"/>
              </a:solidFill>
              <a:latin typeface="Arimo"/>
              <a:ea typeface="Arimo"/>
              <a:cs typeface="Arimo"/>
              <a:sym typeface="Arimo"/>
            </a:endParaRPr>
          </a:p>
        </p:txBody>
      </p:sp>
      <p:sp>
        <p:nvSpPr>
          <p:cNvPr id="9" name="TextBox 9"/>
          <p:cNvSpPr txBox="1"/>
          <p:nvPr/>
        </p:nvSpPr>
        <p:spPr>
          <a:xfrm>
            <a:off x="820059" y="738863"/>
            <a:ext cx="16539311" cy="991618"/>
          </a:xfrm>
          <a:prstGeom prst="rect">
            <a:avLst/>
          </a:prstGeom>
        </p:spPr>
        <p:txBody>
          <a:bodyPr wrap="square" lIns="0" tIns="0" rIns="0" bIns="0" rtlCol="0" anchor="t">
            <a:spAutoFit/>
          </a:bodyPr>
          <a:lstStyle/>
          <a:p>
            <a:pPr>
              <a:lnSpc>
                <a:spcPts val="8400"/>
              </a:lnSpc>
              <a:spcBef>
                <a:spcPct val="0"/>
              </a:spcBef>
            </a:pPr>
            <a:r>
              <a:rPr lang="en-GB" altLang="en-US" sz="6000" b="1" dirty="0" smtClean="0">
                <a:solidFill>
                  <a:schemeClr val="accent1">
                    <a:lumMod val="75000"/>
                  </a:schemeClr>
                </a:solidFill>
                <a:latin typeface="Tahoma" pitchFamily="34" charset="0"/>
                <a:cs typeface="Tahoma" pitchFamily="34" charset="0"/>
              </a:rPr>
              <a:t>The Early Church:</a:t>
            </a:r>
            <a:endParaRPr lang="en-US" sz="6000" b="1" dirty="0">
              <a:solidFill>
                <a:schemeClr val="accent1">
                  <a:lumMod val="75000"/>
                </a:schemeClr>
              </a:solidFill>
              <a:latin typeface="Montserrat Bold"/>
              <a:ea typeface="Montserrat Bold"/>
              <a:cs typeface="Montserrat Bold"/>
              <a:sym typeface="Montserrat Bold"/>
            </a:endParaRPr>
          </a:p>
        </p:txBody>
      </p:sp>
      <p:sp>
        <p:nvSpPr>
          <p:cNvPr id="10" name="TextBox 10"/>
          <p:cNvSpPr txBox="1"/>
          <p:nvPr/>
        </p:nvSpPr>
        <p:spPr>
          <a:xfrm>
            <a:off x="396477" y="1748513"/>
            <a:ext cx="7366071" cy="271145"/>
          </a:xfrm>
          <a:prstGeom prst="rect">
            <a:avLst/>
          </a:prstGeom>
        </p:spPr>
        <p:txBody>
          <a:bodyPr lIns="0" tIns="0" rIns="0" bIns="0" rtlCol="0" anchor="t">
            <a:spAutoFit/>
          </a:bodyPr>
          <a:lstStyle/>
          <a:p>
            <a:pPr algn="ctr">
              <a:lnSpc>
                <a:spcPts val="2380"/>
              </a:lnSpc>
              <a:spcBef>
                <a:spcPct val="0"/>
              </a:spcBef>
            </a:pPr>
            <a:r>
              <a:rPr lang="en-US" sz="1700" spc="935" dirty="0">
                <a:solidFill>
                  <a:srgbClr val="000000"/>
                </a:solidFill>
                <a:latin typeface="Nunito"/>
                <a:ea typeface="Nunito"/>
                <a:cs typeface="Nunito"/>
                <a:sym typeface="Nunito"/>
              </a:rPr>
              <a:t>AFRICA BIBLE IMPACT SUMMIT</a:t>
            </a:r>
          </a:p>
        </p:txBody>
      </p:sp>
      <p:sp>
        <p:nvSpPr>
          <p:cNvPr id="11" name="Freeform 11"/>
          <p:cNvSpPr/>
          <p:nvPr/>
        </p:nvSpPr>
        <p:spPr>
          <a:xfrm>
            <a:off x="12707955" y="-436545"/>
            <a:ext cx="5580045" cy="5580045"/>
          </a:xfrm>
          <a:custGeom>
            <a:avLst/>
            <a:gdLst/>
            <a:ahLst/>
            <a:cxnLst/>
            <a:rect l="l" t="t" r="r" b="b"/>
            <a:pathLst>
              <a:path w="5580045" h="5580045">
                <a:moveTo>
                  <a:pt x="0" y="0"/>
                </a:moveTo>
                <a:lnTo>
                  <a:pt x="5580045" y="0"/>
                </a:lnTo>
                <a:lnTo>
                  <a:pt x="5580045" y="5580045"/>
                </a:lnTo>
                <a:lnTo>
                  <a:pt x="0" y="5580045"/>
                </a:lnTo>
                <a:lnTo>
                  <a:pt x="0" y="0"/>
                </a:lnTo>
                <a:close/>
              </a:path>
            </a:pathLst>
          </a:custGeom>
          <a:blipFill>
            <a:blip r:embed="rId8">
              <a:alphaModFix amt="9999"/>
            </a:blip>
            <a:stretch>
              <a:fillRect/>
            </a:stretch>
          </a:blipFill>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1117" t="-9350" r="-4130" b="-15309"/>
            </a:stretch>
          </a:blipFill>
        </p:spPr>
        <p:txBody>
          <a:bodyPr/>
          <a:lstStyle/>
          <a:p>
            <a:endParaRPr lang="en-US"/>
          </a:p>
        </p:txBody>
      </p:sp>
      <p:grpSp>
        <p:nvGrpSpPr>
          <p:cNvPr id="3" name="Group 3"/>
          <p:cNvGrpSpPr/>
          <p:nvPr/>
        </p:nvGrpSpPr>
        <p:grpSpPr>
          <a:xfrm>
            <a:off x="0" y="8870597"/>
            <a:ext cx="18288000" cy="1416403"/>
            <a:chOff x="0" y="0"/>
            <a:chExt cx="24384000" cy="1888537"/>
          </a:xfrm>
        </p:grpSpPr>
        <p:pic>
          <p:nvPicPr>
            <p:cNvPr id="4" name="Picture 4"/>
            <p:cNvPicPr>
              <a:picLocks noChangeAspect="1"/>
            </p:cNvPicPr>
            <p:nvPr/>
          </p:nvPicPr>
          <p:blipFill>
            <a:blip r:embed="rId3"/>
            <a:srcRect t="43038" b="43038"/>
            <a:stretch>
              <a:fillRect/>
            </a:stretch>
          </p:blipFill>
          <p:spPr>
            <a:xfrm>
              <a:off x="0" y="0"/>
              <a:ext cx="24384000" cy="1888537"/>
            </a:xfrm>
            <a:prstGeom prst="rect">
              <a:avLst/>
            </a:prstGeom>
          </p:spPr>
        </p:pic>
      </p:grpSp>
      <p:sp>
        <p:nvSpPr>
          <p:cNvPr id="5" name="Freeform 5"/>
          <p:cNvSpPr/>
          <p:nvPr/>
        </p:nvSpPr>
        <p:spPr>
          <a:xfrm>
            <a:off x="396477" y="9050439"/>
            <a:ext cx="3507867" cy="1034246"/>
          </a:xfrm>
          <a:custGeom>
            <a:avLst/>
            <a:gdLst/>
            <a:ahLst/>
            <a:cxnLst/>
            <a:rect l="l" t="t" r="r" b="b"/>
            <a:pathLst>
              <a:path w="3507867" h="1034246">
                <a:moveTo>
                  <a:pt x="0" y="0"/>
                </a:moveTo>
                <a:lnTo>
                  <a:pt x="3507866" y="0"/>
                </a:lnTo>
                <a:lnTo>
                  <a:pt x="3507866" y="1034246"/>
                </a:lnTo>
                <a:lnTo>
                  <a:pt x="0" y="1034246"/>
                </a:lnTo>
                <a:lnTo>
                  <a:pt x="0" y="0"/>
                </a:lnTo>
                <a:close/>
              </a:path>
            </a:pathLst>
          </a:custGeom>
          <a:blipFill>
            <a:blip r:embed="rId4"/>
            <a:stretch>
              <a:fillRect/>
            </a:stretch>
          </a:blipFill>
        </p:spPr>
        <p:txBody>
          <a:bodyPr/>
          <a:lstStyle/>
          <a:p>
            <a:endParaRPr lang="en-US"/>
          </a:p>
        </p:txBody>
      </p:sp>
      <p:sp>
        <p:nvSpPr>
          <p:cNvPr id="6" name="Freeform 6"/>
          <p:cNvSpPr/>
          <p:nvPr/>
        </p:nvSpPr>
        <p:spPr>
          <a:xfrm>
            <a:off x="14268770" y="8744108"/>
            <a:ext cx="2612287" cy="1715454"/>
          </a:xfrm>
          <a:custGeom>
            <a:avLst/>
            <a:gdLst/>
            <a:ahLst/>
            <a:cxnLst/>
            <a:rect l="l" t="t" r="r" b="b"/>
            <a:pathLst>
              <a:path w="2612287" h="1715454">
                <a:moveTo>
                  <a:pt x="0" y="0"/>
                </a:moveTo>
                <a:lnTo>
                  <a:pt x="2612286" y="0"/>
                </a:lnTo>
                <a:lnTo>
                  <a:pt x="2612286" y="1715454"/>
                </a:lnTo>
                <a:lnTo>
                  <a:pt x="0" y="1715454"/>
                </a:lnTo>
                <a:lnTo>
                  <a:pt x="0" y="0"/>
                </a:lnTo>
                <a:close/>
              </a:path>
            </a:pathLst>
          </a:custGeom>
          <a:blipFill>
            <a:blip r:embed="rId5"/>
            <a:stretch>
              <a:fillRect/>
            </a:stretch>
          </a:blipFill>
        </p:spPr>
        <p:txBody>
          <a:bodyPr/>
          <a:lstStyle/>
          <a:p>
            <a:endParaRPr lang="en-US"/>
          </a:p>
        </p:txBody>
      </p:sp>
      <p:sp>
        <p:nvSpPr>
          <p:cNvPr id="7" name="Freeform 7"/>
          <p:cNvSpPr/>
          <p:nvPr/>
        </p:nvSpPr>
        <p:spPr>
          <a:xfrm>
            <a:off x="1627778" y="1636712"/>
            <a:ext cx="14136257" cy="7107396"/>
          </a:xfrm>
          <a:custGeom>
            <a:avLst/>
            <a:gdLst/>
            <a:ahLst/>
            <a:cxnLst/>
            <a:rect l="l" t="t" r="r" b="b"/>
            <a:pathLst>
              <a:path w="14136257" h="7107396">
                <a:moveTo>
                  <a:pt x="0" y="0"/>
                </a:moveTo>
                <a:lnTo>
                  <a:pt x="14136257" y="0"/>
                </a:lnTo>
                <a:lnTo>
                  <a:pt x="14136257" y="7107396"/>
                </a:lnTo>
                <a:lnTo>
                  <a:pt x="0" y="710739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TextBox 8"/>
          <p:cNvSpPr txBox="1"/>
          <p:nvPr/>
        </p:nvSpPr>
        <p:spPr>
          <a:xfrm>
            <a:off x="820060" y="2822370"/>
            <a:ext cx="7448726" cy="4705904"/>
          </a:xfrm>
          <a:prstGeom prst="rect">
            <a:avLst/>
          </a:prstGeom>
        </p:spPr>
        <p:txBody>
          <a:bodyPr wrap="square" lIns="0" tIns="0" rIns="0" bIns="0" rtlCol="0" anchor="t">
            <a:spAutoFit/>
          </a:bodyPr>
          <a:lstStyle/>
          <a:p>
            <a:pPr marL="468313" indent="-468313" algn="just" defTabSz="912813">
              <a:lnSpc>
                <a:spcPct val="110000"/>
              </a:lnSpc>
              <a:spcBef>
                <a:spcPct val="20000"/>
              </a:spcBef>
              <a:buClr>
                <a:schemeClr val="accent2"/>
              </a:buClr>
            </a:pPr>
            <a:r>
              <a:rPr lang="en-GB" altLang="en-US" sz="4000" dirty="0" smtClean="0">
                <a:latin typeface="Constantia" pitchFamily="18" charset="0"/>
              </a:rPr>
              <a:t>The Apostle Paul in his ministry also modelled collaborated in the way he did ministry in partnership with diverse people. In </a:t>
            </a:r>
            <a:r>
              <a:rPr lang="en-GB" altLang="en-US" sz="4000" b="1" dirty="0" smtClean="0">
                <a:latin typeface="Constantia" pitchFamily="18" charset="0"/>
              </a:rPr>
              <a:t>Philippians 1:3-5</a:t>
            </a:r>
            <a:r>
              <a:rPr lang="en-GB" altLang="en-US" sz="4000" dirty="0" smtClean="0">
                <a:latin typeface="Constantia" pitchFamily="18" charset="0"/>
              </a:rPr>
              <a:t>, Paul expresses gratitude for the partnership of the Philippians:</a:t>
            </a:r>
            <a:endParaRPr lang="en-US" altLang="en-US" sz="4000" dirty="0">
              <a:solidFill>
                <a:srgbClr val="0000CC"/>
              </a:solidFill>
              <a:latin typeface="Constantia" pitchFamily="18" charset="0"/>
            </a:endParaRPr>
          </a:p>
        </p:txBody>
      </p:sp>
      <p:sp>
        <p:nvSpPr>
          <p:cNvPr id="9" name="TextBox 9"/>
          <p:cNvSpPr txBox="1"/>
          <p:nvPr/>
        </p:nvSpPr>
        <p:spPr>
          <a:xfrm>
            <a:off x="820058" y="738863"/>
            <a:ext cx="17039377" cy="991618"/>
          </a:xfrm>
          <a:prstGeom prst="rect">
            <a:avLst/>
          </a:prstGeom>
        </p:spPr>
        <p:txBody>
          <a:bodyPr wrap="square" lIns="0" tIns="0" rIns="0" bIns="0" rtlCol="0" anchor="t">
            <a:spAutoFit/>
          </a:bodyPr>
          <a:lstStyle/>
          <a:p>
            <a:pPr>
              <a:lnSpc>
                <a:spcPts val="8400"/>
              </a:lnSpc>
              <a:spcBef>
                <a:spcPct val="0"/>
              </a:spcBef>
            </a:pPr>
            <a:r>
              <a:rPr lang="en-GB" altLang="en-US" sz="6000" b="1" dirty="0" smtClean="0">
                <a:solidFill>
                  <a:schemeClr val="accent1">
                    <a:lumMod val="75000"/>
                  </a:schemeClr>
                </a:solidFill>
                <a:latin typeface="Tahoma" pitchFamily="34" charset="0"/>
                <a:cs typeface="Tahoma" pitchFamily="34" charset="0"/>
              </a:rPr>
              <a:t>The Apostle Paul and His Co-Workers:</a:t>
            </a:r>
            <a:endParaRPr lang="en-US" sz="6000" b="1" dirty="0">
              <a:solidFill>
                <a:schemeClr val="accent1">
                  <a:lumMod val="75000"/>
                </a:schemeClr>
              </a:solidFill>
              <a:latin typeface="Montserrat Bold"/>
              <a:ea typeface="Montserrat Bold"/>
              <a:cs typeface="Montserrat Bold"/>
              <a:sym typeface="Montserrat Bold"/>
            </a:endParaRPr>
          </a:p>
        </p:txBody>
      </p:sp>
      <p:sp>
        <p:nvSpPr>
          <p:cNvPr id="10" name="TextBox 10"/>
          <p:cNvSpPr txBox="1"/>
          <p:nvPr/>
        </p:nvSpPr>
        <p:spPr>
          <a:xfrm>
            <a:off x="277255" y="1748513"/>
            <a:ext cx="7366071" cy="271145"/>
          </a:xfrm>
          <a:prstGeom prst="rect">
            <a:avLst/>
          </a:prstGeom>
        </p:spPr>
        <p:txBody>
          <a:bodyPr lIns="0" tIns="0" rIns="0" bIns="0" rtlCol="0" anchor="t">
            <a:spAutoFit/>
          </a:bodyPr>
          <a:lstStyle/>
          <a:p>
            <a:pPr algn="ctr">
              <a:lnSpc>
                <a:spcPts val="2380"/>
              </a:lnSpc>
              <a:spcBef>
                <a:spcPct val="0"/>
              </a:spcBef>
            </a:pPr>
            <a:r>
              <a:rPr lang="en-US" sz="1700" spc="935">
                <a:solidFill>
                  <a:srgbClr val="000000"/>
                </a:solidFill>
                <a:latin typeface="Nunito"/>
                <a:ea typeface="Nunito"/>
                <a:cs typeface="Nunito"/>
                <a:sym typeface="Nunito"/>
              </a:rPr>
              <a:t>AFRICA BIBLE IMPACT SUMMIT</a:t>
            </a:r>
          </a:p>
        </p:txBody>
      </p:sp>
      <p:sp>
        <p:nvSpPr>
          <p:cNvPr id="11" name="Freeform 11"/>
          <p:cNvSpPr/>
          <p:nvPr/>
        </p:nvSpPr>
        <p:spPr>
          <a:xfrm>
            <a:off x="12707955" y="-436545"/>
            <a:ext cx="5580045" cy="5580045"/>
          </a:xfrm>
          <a:custGeom>
            <a:avLst/>
            <a:gdLst/>
            <a:ahLst/>
            <a:cxnLst/>
            <a:rect l="l" t="t" r="r" b="b"/>
            <a:pathLst>
              <a:path w="5580045" h="5580045">
                <a:moveTo>
                  <a:pt x="0" y="0"/>
                </a:moveTo>
                <a:lnTo>
                  <a:pt x="5580045" y="0"/>
                </a:lnTo>
                <a:lnTo>
                  <a:pt x="5580045" y="5580045"/>
                </a:lnTo>
                <a:lnTo>
                  <a:pt x="0" y="5580045"/>
                </a:lnTo>
                <a:lnTo>
                  <a:pt x="0" y="0"/>
                </a:lnTo>
                <a:close/>
              </a:path>
            </a:pathLst>
          </a:custGeom>
          <a:blipFill>
            <a:blip r:embed="rId8">
              <a:alphaModFix amt="9999"/>
            </a:blip>
            <a:stretch>
              <a:fillRect/>
            </a:stretch>
          </a:blipFill>
        </p:spPr>
        <p:txBody>
          <a:bodyPr/>
          <a:lstStyle/>
          <a:p>
            <a:endParaRPr lang="en-US"/>
          </a:p>
        </p:txBody>
      </p:sp>
      <p:sp>
        <p:nvSpPr>
          <p:cNvPr id="12" name="TextBox 8">
            <a:extLst>
              <a:ext uri="{FF2B5EF4-FFF2-40B4-BE49-F238E27FC236}">
                <a16:creationId xmlns:a16="http://schemas.microsoft.com/office/drawing/2014/main" xmlns="" id="{D60F960D-D91A-F35F-8740-3303379A2719}"/>
              </a:ext>
            </a:extLst>
          </p:cNvPr>
          <p:cNvSpPr txBox="1"/>
          <p:nvPr/>
        </p:nvSpPr>
        <p:spPr>
          <a:xfrm>
            <a:off x="9037359" y="2809670"/>
            <a:ext cx="8641042" cy="5663986"/>
          </a:xfrm>
          <a:prstGeom prst="rect">
            <a:avLst/>
          </a:prstGeom>
        </p:spPr>
        <p:txBody>
          <a:bodyPr wrap="square" lIns="0" tIns="0" rIns="0" bIns="0" rtlCol="0" anchor="t">
            <a:spAutoFit/>
          </a:bodyPr>
          <a:lstStyle/>
          <a:p>
            <a:pPr marL="468313" indent="-468313" algn="just" defTabSz="912813">
              <a:lnSpc>
                <a:spcPct val="110000"/>
              </a:lnSpc>
              <a:spcBef>
                <a:spcPct val="20000"/>
              </a:spcBef>
              <a:buClr>
                <a:schemeClr val="accent2"/>
              </a:buClr>
            </a:pPr>
            <a:r>
              <a:rPr lang="en-GB" altLang="en-US" sz="2800" i="1" dirty="0" smtClean="0">
                <a:solidFill>
                  <a:schemeClr val="accent1">
                    <a:lumMod val="75000"/>
                  </a:schemeClr>
                </a:solidFill>
                <a:latin typeface="Constantia" pitchFamily="18" charset="0"/>
              </a:rPr>
              <a:t>I thank my God upon every remembrance of you, 4always in every prayer of mine making request for you all with joy, 5for your fellowship in the gospel from the first day until now, 6being confident of this very thing, that He who has begun a good work in you will complete it until the day of Jesus Christ; 7just as it is right for me to think this of you all, because I have you in my heart, inasmuch as both in my chains and in the defence and confirmation of the gospel, you all are partakers with me of grace. 8For God is my witness, how greatly I long for you all with the affection of Jesus Christ. </a:t>
            </a:r>
            <a:r>
              <a:rPr lang="en-GB" altLang="en-US" sz="2800" b="1" dirty="0" smtClean="0">
                <a:solidFill>
                  <a:schemeClr val="accent1">
                    <a:lumMod val="75000"/>
                  </a:schemeClr>
                </a:solidFill>
                <a:latin typeface="Constantia" pitchFamily="18" charset="0"/>
              </a:rPr>
              <a:t>(Philippians 1:3-8)</a:t>
            </a:r>
            <a:endParaRPr lang="en-GB" altLang="en-US" sz="2800" b="1" dirty="0">
              <a:solidFill>
                <a:schemeClr val="accent1">
                  <a:lumMod val="75000"/>
                </a:schemeClr>
              </a:solidFill>
              <a:latin typeface="Constantia"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2909</Words>
  <Application>Microsoft Macintosh PowerPoint</Application>
  <PresentationFormat>Custom</PresentationFormat>
  <Paragraphs>103</Paragraphs>
  <Slides>26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Montserrat Bold</vt:lpstr>
      <vt:lpstr>Arimo Bold</vt:lpstr>
      <vt:lpstr>Arimo</vt:lpstr>
      <vt:lpstr>Nunito</vt:lpstr>
      <vt:lpstr>Constantia</vt:lpstr>
      <vt:lpstr>Tahoma</vt:lpstr>
      <vt:lpstr>Wingdings 2</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ABIS presentation Spk</dc:title>
  <cp:lastModifiedBy>ifechukwude mebele</cp:lastModifiedBy>
  <cp:revision>5</cp:revision>
  <dcterms:created xsi:type="dcterms:W3CDTF">2006-08-16T00:00:00Z</dcterms:created>
  <dcterms:modified xsi:type="dcterms:W3CDTF">2025-02-06T21:38:27Z</dcterms:modified>
  <dc:identifier>DAGcuHfWdlE</dc:identifier>
</cp:coreProperties>
</file>